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97" r:id="rId2"/>
    <p:sldId id="301" r:id="rId3"/>
    <p:sldId id="261" r:id="rId4"/>
    <p:sldId id="260" r:id="rId5"/>
    <p:sldId id="298" r:id="rId6"/>
    <p:sldId id="304" r:id="rId7"/>
    <p:sldId id="303" r:id="rId8"/>
    <p:sldId id="302" r:id="rId9"/>
    <p:sldId id="273" r:id="rId10"/>
    <p:sldId id="295" r:id="rId11"/>
    <p:sldId id="307" r:id="rId12"/>
    <p:sldId id="308" r:id="rId13"/>
    <p:sldId id="299" r:id="rId14"/>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1E67"/>
    <a:srgbClr val="F75500"/>
    <a:srgbClr val="FF9855"/>
    <a:srgbClr val="F5390E"/>
    <a:srgbClr val="F5F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7"/>
    <p:restoredTop sz="94578"/>
  </p:normalViewPr>
  <p:slideViewPr>
    <p:cSldViewPr snapToGrid="0" snapToObjects="1">
      <p:cViewPr>
        <p:scale>
          <a:sx n="130" d="100"/>
          <a:sy n="130" d="100"/>
        </p:scale>
        <p:origin x="-192"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FC58-BB47-BC4B-8FB9-51FAD68F51FF}" type="datetimeFigureOut">
              <a:rPr lang="es-PE" smtClean="0"/>
              <a:t>17/02/21</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934BC-E044-7B46-B463-39A47E7D1B78}" type="slidenum">
              <a:rPr lang="es-PE" smtClean="0"/>
              <a:t>‹Nr.›</a:t>
            </a:fld>
            <a:endParaRPr lang="es-PE"/>
          </a:p>
        </p:txBody>
      </p:sp>
    </p:spTree>
    <p:extLst>
      <p:ext uri="{BB962C8B-B14F-4D97-AF65-F5344CB8AC3E}">
        <p14:creationId xmlns:p14="http://schemas.microsoft.com/office/powerpoint/2010/main" val="203928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2C934BC-E044-7B46-B463-39A47E7D1B78}" type="slidenum">
              <a:rPr lang="es-PE" smtClean="0"/>
              <a:t>9</a:t>
            </a:fld>
            <a:endParaRPr lang="es-PE"/>
          </a:p>
        </p:txBody>
      </p:sp>
    </p:spTree>
    <p:extLst>
      <p:ext uri="{BB962C8B-B14F-4D97-AF65-F5344CB8AC3E}">
        <p14:creationId xmlns:p14="http://schemas.microsoft.com/office/powerpoint/2010/main" val="222782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C566804-A895-0443-8A47-9E97A9CB701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 xmlns:a16="http://schemas.microsoft.com/office/drawing/2014/main" id="{75D06110-283C-2345-A054-54AD57056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 xmlns:a16="http://schemas.microsoft.com/office/drawing/2014/main" id="{BF337122-2274-AE46-A5A9-C76495BE9242}"/>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5" name="Marcador de pie de página 4">
            <a:extLst>
              <a:ext uri="{FF2B5EF4-FFF2-40B4-BE49-F238E27FC236}">
                <a16:creationId xmlns="" xmlns:a16="http://schemas.microsoft.com/office/drawing/2014/main" id="{B571A039-BFB2-3B4A-81FF-2C0B61748F8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CF70F2EE-4685-C84B-824B-45417E67DDD8}"/>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1658140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FC50CDD-4697-FF4B-B789-B720B0500BCC}"/>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E9C0D614-2013-344B-A163-688C57C1B9F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030F5A77-B43A-9D4E-8AE9-4E6A4DD01348}"/>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5" name="Marcador de pie de página 4">
            <a:extLst>
              <a:ext uri="{FF2B5EF4-FFF2-40B4-BE49-F238E27FC236}">
                <a16:creationId xmlns="" xmlns:a16="http://schemas.microsoft.com/office/drawing/2014/main" id="{2E71CA6B-1580-9A4B-A6E3-4D71D465686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A9E047FF-9D34-9742-917B-9A3430AF9296}"/>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227726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568B10F2-9E97-D74A-9AA4-1C999713CE6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B205608D-5A3F-CF46-9EC7-4427C825F41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EB733752-10AA-AB41-941E-A876450ECD41}"/>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5" name="Marcador de pie de página 4">
            <a:extLst>
              <a:ext uri="{FF2B5EF4-FFF2-40B4-BE49-F238E27FC236}">
                <a16:creationId xmlns="" xmlns:a16="http://schemas.microsoft.com/office/drawing/2014/main" id="{574F4E20-1BD9-5C42-811A-4D8B252C59E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F34DD373-9B17-D444-873F-66CEAA663E86}"/>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173742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AF9B8ED-FFF1-B64C-B0AA-E21D6B946F99}"/>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71DFDEDA-CBD5-5D47-A2FC-FC947DFAA5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31E09748-E6EA-EA40-BFC5-58B53F047FF0}"/>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5" name="Marcador de pie de página 4">
            <a:extLst>
              <a:ext uri="{FF2B5EF4-FFF2-40B4-BE49-F238E27FC236}">
                <a16:creationId xmlns="" xmlns:a16="http://schemas.microsoft.com/office/drawing/2014/main" id="{F4606B84-7D5F-044D-8CDC-34DCBF47D17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5F39DF5F-9E23-6F4F-8CAC-CCDD00FC2D56}"/>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82983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E55850E-9AD8-5A46-9A7F-55B9201DF8D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BF5AF168-FF2A-2649-BF77-C7DF8DDD3D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E79C4902-FB59-7D4C-8E59-75E8FE30358B}"/>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5" name="Marcador de pie de página 4">
            <a:extLst>
              <a:ext uri="{FF2B5EF4-FFF2-40B4-BE49-F238E27FC236}">
                <a16:creationId xmlns="" xmlns:a16="http://schemas.microsoft.com/office/drawing/2014/main" id="{A42BCA07-32D8-FE4D-8D60-16ED4D8E367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729A080C-B64B-7347-BCDD-BA66FAC3806D}"/>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1182768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A6ADA7-C84F-2945-A650-2DA123E928B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43C66A23-D186-E14B-BEB5-09BB8E9D835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 xmlns:a16="http://schemas.microsoft.com/office/drawing/2014/main" id="{323D8347-D94F-AB46-AA20-55E3D36F44A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 xmlns:a16="http://schemas.microsoft.com/office/drawing/2014/main" id="{2EBF1021-3A4D-A842-941E-3FD2C8CA2E2C}"/>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6" name="Marcador de pie de página 5">
            <a:extLst>
              <a:ext uri="{FF2B5EF4-FFF2-40B4-BE49-F238E27FC236}">
                <a16:creationId xmlns="" xmlns:a16="http://schemas.microsoft.com/office/drawing/2014/main" id="{C5B28B0F-66D1-4944-A8F7-8B0382EACEC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5092D109-C976-B047-9F18-E7A5C51DAA67}"/>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25424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CF8AE8C-A51B-4549-AA54-545DD603315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378D4492-FA81-B843-82C5-1B52DD9BF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D900EC7E-53A4-9542-A1E2-51A842AD6F4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 xmlns:a16="http://schemas.microsoft.com/office/drawing/2014/main" id="{9C0FD64F-93C4-284A-97A6-9511AFAC8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A7A57055-7EC2-0742-B2AF-7F6B2D7E999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 xmlns:a16="http://schemas.microsoft.com/office/drawing/2014/main" id="{C25AC0DA-8AD2-F841-BB7B-6A30E3E0A9AD}"/>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8" name="Marcador de pie de página 7">
            <a:extLst>
              <a:ext uri="{FF2B5EF4-FFF2-40B4-BE49-F238E27FC236}">
                <a16:creationId xmlns="" xmlns:a16="http://schemas.microsoft.com/office/drawing/2014/main" id="{6B9D78A2-B7F5-FF4E-87D7-CB4024260F7C}"/>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 xmlns:a16="http://schemas.microsoft.com/office/drawing/2014/main" id="{5D03FF44-70D3-B34D-B6E7-AB1D67975E14}"/>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235289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3DF1B08-DAC0-454C-90ED-FFE1EFD5F64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 xmlns:a16="http://schemas.microsoft.com/office/drawing/2014/main" id="{49C087DD-BC27-FE4E-88E1-AFA006830F06}"/>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4" name="Marcador de pie de página 3">
            <a:extLst>
              <a:ext uri="{FF2B5EF4-FFF2-40B4-BE49-F238E27FC236}">
                <a16:creationId xmlns="" xmlns:a16="http://schemas.microsoft.com/office/drawing/2014/main" id="{1A34E1C4-498E-0E4E-8A37-9425598DB794}"/>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 xmlns:a16="http://schemas.microsoft.com/office/drawing/2014/main" id="{2CBA04C9-D2DE-254C-8622-92BA51D1A286}"/>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273951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15313A0A-8C66-D547-9BE6-BB4DBDF4CBCB}"/>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3" name="Marcador de pie de página 2">
            <a:extLst>
              <a:ext uri="{FF2B5EF4-FFF2-40B4-BE49-F238E27FC236}">
                <a16:creationId xmlns="" xmlns:a16="http://schemas.microsoft.com/office/drawing/2014/main" id="{F77C1197-52B3-4D43-AB74-E46FCC74BA64}"/>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 xmlns:a16="http://schemas.microsoft.com/office/drawing/2014/main" id="{A1AF7788-5A6D-3441-8B9F-097F11ACA226}"/>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2089622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7D72486-EF17-0D47-A6AD-27C2586178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6CA79853-D9BF-2547-9CF4-B3506BC843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 xmlns:a16="http://schemas.microsoft.com/office/drawing/2014/main" id="{3F62A20B-50AF-BD40-9365-BB4129AFE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AEED1AA8-8B75-A141-B829-CDDAB8308F65}"/>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6" name="Marcador de pie de página 5">
            <a:extLst>
              <a:ext uri="{FF2B5EF4-FFF2-40B4-BE49-F238E27FC236}">
                <a16:creationId xmlns="" xmlns:a16="http://schemas.microsoft.com/office/drawing/2014/main" id="{1A6FDBDB-8FB6-0240-86B7-415816C7F38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1EBD5DC7-D655-6C4A-8120-273C972EF876}"/>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90118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63751FD-2CAB-1F4B-96D7-11F2D72CBC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 xmlns:a16="http://schemas.microsoft.com/office/drawing/2014/main" id="{43664378-9396-DC43-8F00-6D8FEB857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 xmlns:a16="http://schemas.microsoft.com/office/drawing/2014/main" id="{3875C768-098A-B844-AA68-736820109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D1FA739-E41E-BF4A-BBE5-9C7D226275F0}"/>
              </a:ext>
            </a:extLst>
          </p:cNvPr>
          <p:cNvSpPr>
            <a:spLocks noGrp="1"/>
          </p:cNvSpPr>
          <p:nvPr>
            <p:ph type="dt" sz="half" idx="10"/>
          </p:nvPr>
        </p:nvSpPr>
        <p:spPr/>
        <p:txBody>
          <a:bodyPr/>
          <a:lstStyle/>
          <a:p>
            <a:fld id="{89322413-5C19-C04C-94DB-260F39E473FE}" type="datetimeFigureOut">
              <a:rPr lang="es-PE" smtClean="0"/>
              <a:t>17/02/21</a:t>
            </a:fld>
            <a:endParaRPr lang="es-PE"/>
          </a:p>
        </p:txBody>
      </p:sp>
      <p:sp>
        <p:nvSpPr>
          <p:cNvPr id="6" name="Marcador de pie de página 5">
            <a:extLst>
              <a:ext uri="{FF2B5EF4-FFF2-40B4-BE49-F238E27FC236}">
                <a16:creationId xmlns="" xmlns:a16="http://schemas.microsoft.com/office/drawing/2014/main" id="{318AE848-862E-5540-B7F8-6C231FFD039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88DE92FA-34E9-C047-B666-44AE784EED74}"/>
              </a:ext>
            </a:extLst>
          </p:cNvPr>
          <p:cNvSpPr>
            <a:spLocks noGrp="1"/>
          </p:cNvSpPr>
          <p:nvPr>
            <p:ph type="sldNum" sz="quarter" idx="12"/>
          </p:nvPr>
        </p:nvSpPr>
        <p:spPr/>
        <p:txBody>
          <a:bodyPr/>
          <a:lstStyle/>
          <a:p>
            <a:fld id="{D470C9B5-7964-BC47-A3D8-B40F8FF7F2E5}" type="slidenum">
              <a:rPr lang="es-PE" smtClean="0"/>
              <a:t>‹Nr.›</a:t>
            </a:fld>
            <a:endParaRPr lang="es-PE"/>
          </a:p>
        </p:txBody>
      </p:sp>
    </p:spTree>
    <p:extLst>
      <p:ext uri="{BB962C8B-B14F-4D97-AF65-F5344CB8AC3E}">
        <p14:creationId xmlns:p14="http://schemas.microsoft.com/office/powerpoint/2010/main" val="8478967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4EE"/>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133D6798-C509-4C47-B914-0F69F0E8E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1829536B-4B67-414F-8365-F62119B7DA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 xmlns:a16="http://schemas.microsoft.com/office/drawing/2014/main" id="{23E9F80F-0D02-4546-AAE9-A3192F77A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22413-5C19-C04C-94DB-260F39E473FE}" type="datetimeFigureOut">
              <a:rPr lang="es-PE" smtClean="0"/>
              <a:t>17/02/21</a:t>
            </a:fld>
            <a:endParaRPr lang="es-PE"/>
          </a:p>
        </p:txBody>
      </p:sp>
      <p:sp>
        <p:nvSpPr>
          <p:cNvPr id="5" name="Marcador de pie de página 4">
            <a:extLst>
              <a:ext uri="{FF2B5EF4-FFF2-40B4-BE49-F238E27FC236}">
                <a16:creationId xmlns="" xmlns:a16="http://schemas.microsoft.com/office/drawing/2014/main" id="{6D1D2AA9-8207-FD40-9E6D-FB017E28B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 xmlns:a16="http://schemas.microsoft.com/office/drawing/2014/main" id="{1FEF85F1-9435-4F4B-A803-93C1F29DB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0C9B5-7964-BC47-A3D8-B40F8FF7F2E5}" type="slidenum">
              <a:rPr lang="es-PE" smtClean="0"/>
              <a:t>‹Nr.›</a:t>
            </a:fld>
            <a:endParaRPr lang="es-PE"/>
          </a:p>
        </p:txBody>
      </p:sp>
    </p:spTree>
    <p:extLst>
      <p:ext uri="{BB962C8B-B14F-4D97-AF65-F5344CB8AC3E}">
        <p14:creationId xmlns:p14="http://schemas.microsoft.com/office/powerpoint/2010/main" val="87525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04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 xmlns:a16="http://schemas.microsoft.com/office/drawing/2014/main" id="{49A5DEB3-08B4-9845-BED7-2C32A48F4C0B}"/>
              </a:ext>
            </a:extLst>
          </p:cNvPr>
          <p:cNvSpPr txBox="1"/>
          <p:nvPr/>
        </p:nvSpPr>
        <p:spPr>
          <a:xfrm>
            <a:off x="554805" y="1307107"/>
            <a:ext cx="6119974" cy="221018"/>
          </a:xfrm>
          <a:prstGeom prst="rect">
            <a:avLst/>
          </a:prstGeom>
          <a:solidFill>
            <a:srgbClr val="7030A0"/>
          </a:solidFill>
          <a:ln>
            <a:solidFill>
              <a:schemeClr val="tx2"/>
            </a:solidFill>
          </a:ln>
        </p:spPr>
        <p:txBody>
          <a:bodyPr wrap="square" lIns="72000" tIns="18000" rIns="0" bIns="18000" rtlCol="0">
            <a:spAutoFit/>
          </a:bodyPr>
          <a:lstStyle/>
          <a:p>
            <a:r>
              <a:rPr lang="es-PE" sz="1200" dirty="0">
                <a:solidFill>
                  <a:schemeClr val="bg1"/>
                </a:solidFill>
                <a:latin typeface="Gotham Medium" panose="02000604030000020004" pitchFamily="2" charset="0"/>
                <a:cs typeface="Gotham-LightItalic" pitchFamily="2" charset="0"/>
              </a:rPr>
              <a:t>BENEFICIOS</a:t>
            </a:r>
          </a:p>
        </p:txBody>
      </p:sp>
      <p:sp>
        <p:nvSpPr>
          <p:cNvPr id="11" name="CuadroTexto 10">
            <a:extLst>
              <a:ext uri="{FF2B5EF4-FFF2-40B4-BE49-F238E27FC236}">
                <a16:creationId xmlns="" xmlns:a16="http://schemas.microsoft.com/office/drawing/2014/main" id="{C8D160D3-8F5F-8A49-A71D-AF0EBBBDC800}"/>
              </a:ext>
            </a:extLst>
          </p:cNvPr>
          <p:cNvSpPr txBox="1"/>
          <p:nvPr/>
        </p:nvSpPr>
        <p:spPr>
          <a:xfrm>
            <a:off x="6703033" y="1307107"/>
            <a:ext cx="1212350" cy="221018"/>
          </a:xfrm>
          <a:prstGeom prst="rect">
            <a:avLst/>
          </a:prstGeom>
          <a:solidFill>
            <a:srgbClr val="461E67">
              <a:alpha val="96078"/>
            </a:srgbClr>
          </a:solidFill>
          <a:ln>
            <a:solidFill>
              <a:schemeClr val="tx2"/>
            </a:solidFill>
          </a:ln>
        </p:spPr>
        <p:txBody>
          <a:bodyPr wrap="square" lIns="72000" tIns="18000" rIns="0" bIns="18000" rtlCol="0">
            <a:spAutoFit/>
          </a:bodyPr>
          <a:lstStyle/>
          <a:p>
            <a:pPr algn="ctr"/>
            <a:r>
              <a:rPr lang="es-PE" sz="1200" dirty="0">
                <a:solidFill>
                  <a:schemeClr val="bg1"/>
                </a:solidFill>
                <a:latin typeface="Gotham Medium" panose="02000604030000020004" pitchFamily="2" charset="0"/>
                <a:cs typeface="Gotham-LightItalic" pitchFamily="2" charset="0"/>
              </a:rPr>
              <a:t>SILVER</a:t>
            </a:r>
          </a:p>
        </p:txBody>
      </p:sp>
      <p:sp>
        <p:nvSpPr>
          <p:cNvPr id="12" name="CuadroTexto 11">
            <a:extLst>
              <a:ext uri="{FF2B5EF4-FFF2-40B4-BE49-F238E27FC236}">
                <a16:creationId xmlns="" xmlns:a16="http://schemas.microsoft.com/office/drawing/2014/main" id="{69E24953-4D6B-154D-BA97-97A76E8BD4F4}"/>
              </a:ext>
            </a:extLst>
          </p:cNvPr>
          <p:cNvSpPr txBox="1"/>
          <p:nvPr/>
        </p:nvSpPr>
        <p:spPr>
          <a:xfrm>
            <a:off x="7943637" y="1307107"/>
            <a:ext cx="1212350" cy="221018"/>
          </a:xfrm>
          <a:prstGeom prst="rect">
            <a:avLst/>
          </a:prstGeom>
          <a:solidFill>
            <a:srgbClr val="7030A0"/>
          </a:solidFill>
          <a:ln>
            <a:solidFill>
              <a:schemeClr val="tx2"/>
            </a:solidFill>
          </a:ln>
        </p:spPr>
        <p:txBody>
          <a:bodyPr wrap="square" lIns="72000" tIns="18000" rIns="0" bIns="18000" rtlCol="0">
            <a:spAutoFit/>
          </a:bodyPr>
          <a:lstStyle/>
          <a:p>
            <a:pPr algn="ctr"/>
            <a:r>
              <a:rPr lang="es-PE" sz="1200" dirty="0">
                <a:solidFill>
                  <a:schemeClr val="bg1"/>
                </a:solidFill>
                <a:latin typeface="Gotham Medium" panose="02000604030000020004" pitchFamily="2" charset="0"/>
                <a:cs typeface="Gotham-LightItalic" pitchFamily="2" charset="0"/>
              </a:rPr>
              <a:t>GOLD</a:t>
            </a:r>
          </a:p>
        </p:txBody>
      </p:sp>
      <p:sp>
        <p:nvSpPr>
          <p:cNvPr id="13" name="CuadroTexto 12">
            <a:extLst>
              <a:ext uri="{FF2B5EF4-FFF2-40B4-BE49-F238E27FC236}">
                <a16:creationId xmlns="" xmlns:a16="http://schemas.microsoft.com/office/drawing/2014/main" id="{E2651125-CDF5-8849-957B-CC3F7B82EC2E}"/>
              </a:ext>
            </a:extLst>
          </p:cNvPr>
          <p:cNvSpPr txBox="1"/>
          <p:nvPr/>
        </p:nvSpPr>
        <p:spPr>
          <a:xfrm>
            <a:off x="9184241" y="1307107"/>
            <a:ext cx="1212350" cy="221018"/>
          </a:xfrm>
          <a:prstGeom prst="rect">
            <a:avLst/>
          </a:prstGeom>
          <a:solidFill>
            <a:srgbClr val="461E67">
              <a:alpha val="96078"/>
            </a:srgbClr>
          </a:solidFill>
          <a:ln>
            <a:solidFill>
              <a:schemeClr val="tx2"/>
            </a:solidFill>
          </a:ln>
        </p:spPr>
        <p:txBody>
          <a:bodyPr wrap="square" lIns="72000" tIns="18000" rIns="0" bIns="18000" rtlCol="0">
            <a:spAutoFit/>
          </a:bodyPr>
          <a:lstStyle/>
          <a:p>
            <a:pPr algn="ctr"/>
            <a:r>
              <a:rPr lang="es-PE" sz="1200" dirty="0">
                <a:solidFill>
                  <a:schemeClr val="bg1"/>
                </a:solidFill>
                <a:latin typeface="Gotham Medium" panose="02000604030000020004" pitchFamily="2" charset="0"/>
                <a:cs typeface="Gotham-LightItalic" pitchFamily="2" charset="0"/>
              </a:rPr>
              <a:t>PREMIUM</a:t>
            </a:r>
          </a:p>
        </p:txBody>
      </p:sp>
      <p:sp>
        <p:nvSpPr>
          <p:cNvPr id="14" name="CuadroTexto 13">
            <a:extLst>
              <a:ext uri="{FF2B5EF4-FFF2-40B4-BE49-F238E27FC236}">
                <a16:creationId xmlns="" xmlns:a16="http://schemas.microsoft.com/office/drawing/2014/main" id="{5A4B2314-A955-6B49-9054-391C61978E63}"/>
              </a:ext>
            </a:extLst>
          </p:cNvPr>
          <p:cNvSpPr txBox="1"/>
          <p:nvPr/>
        </p:nvSpPr>
        <p:spPr>
          <a:xfrm>
            <a:off x="10424845" y="1307107"/>
            <a:ext cx="1212350" cy="221018"/>
          </a:xfrm>
          <a:prstGeom prst="rect">
            <a:avLst/>
          </a:prstGeom>
          <a:solidFill>
            <a:srgbClr val="7030A0"/>
          </a:solidFill>
          <a:ln>
            <a:solidFill>
              <a:schemeClr val="tx2"/>
            </a:solidFill>
          </a:ln>
        </p:spPr>
        <p:txBody>
          <a:bodyPr wrap="square" lIns="72000" tIns="18000" rIns="0" bIns="18000" rtlCol="0">
            <a:spAutoFit/>
          </a:bodyPr>
          <a:lstStyle/>
          <a:p>
            <a:pPr algn="ctr"/>
            <a:r>
              <a:rPr lang="es-PE" sz="1200" dirty="0">
                <a:solidFill>
                  <a:schemeClr val="bg1"/>
                </a:solidFill>
                <a:latin typeface="Gotham Medium" panose="02000604030000020004" pitchFamily="2" charset="0"/>
                <a:cs typeface="Gotham-LightItalic" pitchFamily="2" charset="0"/>
              </a:rPr>
              <a:t>LEAD</a:t>
            </a:r>
          </a:p>
        </p:txBody>
      </p:sp>
      <p:sp>
        <p:nvSpPr>
          <p:cNvPr id="15" name="CuadroTexto 14">
            <a:extLst>
              <a:ext uri="{FF2B5EF4-FFF2-40B4-BE49-F238E27FC236}">
                <a16:creationId xmlns="" xmlns:a16="http://schemas.microsoft.com/office/drawing/2014/main" id="{1F2F8A85-1CD4-E84D-8771-C5CCD40A0185}"/>
              </a:ext>
            </a:extLst>
          </p:cNvPr>
          <p:cNvSpPr txBox="1"/>
          <p:nvPr/>
        </p:nvSpPr>
        <p:spPr>
          <a:xfrm>
            <a:off x="554805" y="1589955"/>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Cantidad de paquetes disponibles por categoría</a:t>
            </a:r>
          </a:p>
        </p:txBody>
      </p:sp>
      <p:sp>
        <p:nvSpPr>
          <p:cNvPr id="16" name="CuadroTexto 15">
            <a:extLst>
              <a:ext uri="{FF2B5EF4-FFF2-40B4-BE49-F238E27FC236}">
                <a16:creationId xmlns="" xmlns:a16="http://schemas.microsoft.com/office/drawing/2014/main" id="{203241EF-3DDB-2343-854C-B940AE5D720F}"/>
              </a:ext>
            </a:extLst>
          </p:cNvPr>
          <p:cNvSpPr txBox="1"/>
          <p:nvPr/>
        </p:nvSpPr>
        <p:spPr>
          <a:xfrm>
            <a:off x="6703033" y="1589955"/>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a:t>
            </a:r>
          </a:p>
        </p:txBody>
      </p:sp>
      <p:sp>
        <p:nvSpPr>
          <p:cNvPr id="17" name="CuadroTexto 16">
            <a:extLst>
              <a:ext uri="{FF2B5EF4-FFF2-40B4-BE49-F238E27FC236}">
                <a16:creationId xmlns="" xmlns:a16="http://schemas.microsoft.com/office/drawing/2014/main" id="{4AED2D98-811A-904B-BAD3-8F4499466853}"/>
              </a:ext>
            </a:extLst>
          </p:cNvPr>
          <p:cNvSpPr txBox="1"/>
          <p:nvPr/>
        </p:nvSpPr>
        <p:spPr>
          <a:xfrm>
            <a:off x="7943637" y="1589955"/>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a:t>
            </a:r>
          </a:p>
        </p:txBody>
      </p:sp>
      <p:sp>
        <p:nvSpPr>
          <p:cNvPr id="18" name="CuadroTexto 17">
            <a:extLst>
              <a:ext uri="{FF2B5EF4-FFF2-40B4-BE49-F238E27FC236}">
                <a16:creationId xmlns="" xmlns:a16="http://schemas.microsoft.com/office/drawing/2014/main" id="{93A51837-1EDE-FB48-A4B7-01BABB72833E}"/>
              </a:ext>
            </a:extLst>
          </p:cNvPr>
          <p:cNvSpPr txBox="1"/>
          <p:nvPr/>
        </p:nvSpPr>
        <p:spPr>
          <a:xfrm>
            <a:off x="9184241" y="1589955"/>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a:t>
            </a:r>
          </a:p>
        </p:txBody>
      </p:sp>
      <p:sp>
        <p:nvSpPr>
          <p:cNvPr id="19" name="CuadroTexto 18">
            <a:extLst>
              <a:ext uri="{FF2B5EF4-FFF2-40B4-BE49-F238E27FC236}">
                <a16:creationId xmlns="" xmlns:a16="http://schemas.microsoft.com/office/drawing/2014/main" id="{46D68AE4-4CF7-7749-B27D-5DB7EC88A93B}"/>
              </a:ext>
            </a:extLst>
          </p:cNvPr>
          <p:cNvSpPr txBox="1"/>
          <p:nvPr/>
        </p:nvSpPr>
        <p:spPr>
          <a:xfrm>
            <a:off x="10424845" y="1589955"/>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a:t>
            </a:r>
          </a:p>
        </p:txBody>
      </p:sp>
      <p:sp>
        <p:nvSpPr>
          <p:cNvPr id="20" name="CuadroTexto 19">
            <a:extLst>
              <a:ext uri="{FF2B5EF4-FFF2-40B4-BE49-F238E27FC236}">
                <a16:creationId xmlns="" xmlns:a16="http://schemas.microsoft.com/office/drawing/2014/main" id="{16DB9EE4-2494-E942-B069-6A5CD0F2A1A0}"/>
              </a:ext>
            </a:extLst>
          </p:cNvPr>
          <p:cNvSpPr txBox="1"/>
          <p:nvPr/>
        </p:nvSpPr>
        <p:spPr>
          <a:xfrm>
            <a:off x="554805" y="1793258"/>
            <a:ext cx="11082390" cy="159462"/>
          </a:xfrm>
          <a:prstGeom prst="rect">
            <a:avLst/>
          </a:prstGeom>
          <a:solidFill>
            <a:srgbClr val="0070C0"/>
          </a:solidFill>
          <a:ln>
            <a:solidFill>
              <a:srgbClr val="0070C0"/>
            </a:solidFill>
          </a:ln>
        </p:spPr>
        <p:txBody>
          <a:bodyPr wrap="square" lIns="72000" tIns="18000" rIns="0" bIns="18000" rtlCol="0">
            <a:spAutoFit/>
          </a:bodyPr>
          <a:lstStyle/>
          <a:p>
            <a:r>
              <a:rPr lang="es-PE" sz="800" dirty="0">
                <a:solidFill>
                  <a:schemeClr val="bg1"/>
                </a:solidFill>
                <a:latin typeface="Gotham Light" pitchFamily="2" charset="0"/>
                <a:cs typeface="Gotham Light" pitchFamily="2" charset="0"/>
              </a:rPr>
              <a:t>BRAND REACH</a:t>
            </a:r>
          </a:p>
        </p:txBody>
      </p:sp>
      <p:sp>
        <p:nvSpPr>
          <p:cNvPr id="21" name="CuadroTexto 20">
            <a:extLst>
              <a:ext uri="{FF2B5EF4-FFF2-40B4-BE49-F238E27FC236}">
                <a16:creationId xmlns="" xmlns:a16="http://schemas.microsoft.com/office/drawing/2014/main" id="{A7C0DDBB-A74F-8044-B3C0-2602EE5BE536}"/>
              </a:ext>
            </a:extLst>
          </p:cNvPr>
          <p:cNvSpPr txBox="1"/>
          <p:nvPr/>
        </p:nvSpPr>
        <p:spPr>
          <a:xfrm>
            <a:off x="554805" y="1978273"/>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Exclusividad en el rubro</a:t>
            </a:r>
          </a:p>
        </p:txBody>
      </p:sp>
      <p:sp>
        <p:nvSpPr>
          <p:cNvPr id="22" name="CuadroTexto 21">
            <a:extLst>
              <a:ext uri="{FF2B5EF4-FFF2-40B4-BE49-F238E27FC236}">
                <a16:creationId xmlns="" xmlns:a16="http://schemas.microsoft.com/office/drawing/2014/main" id="{DFEA916D-A90A-8343-ABF1-996E8898E387}"/>
              </a:ext>
            </a:extLst>
          </p:cNvPr>
          <p:cNvSpPr txBox="1"/>
          <p:nvPr/>
        </p:nvSpPr>
        <p:spPr>
          <a:xfrm>
            <a:off x="6703033" y="1978273"/>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23" name="CuadroTexto 22">
            <a:extLst>
              <a:ext uri="{FF2B5EF4-FFF2-40B4-BE49-F238E27FC236}">
                <a16:creationId xmlns="" xmlns:a16="http://schemas.microsoft.com/office/drawing/2014/main" id="{7198BF48-7552-624A-BCCD-EAA8FD8A3621}"/>
              </a:ext>
            </a:extLst>
          </p:cNvPr>
          <p:cNvSpPr txBox="1"/>
          <p:nvPr/>
        </p:nvSpPr>
        <p:spPr>
          <a:xfrm>
            <a:off x="7943637" y="1978273"/>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24" name="CuadroTexto 23">
            <a:extLst>
              <a:ext uri="{FF2B5EF4-FFF2-40B4-BE49-F238E27FC236}">
                <a16:creationId xmlns="" xmlns:a16="http://schemas.microsoft.com/office/drawing/2014/main" id="{2FB1C8D6-5FDE-4F41-A280-930CAAB86B0E}"/>
              </a:ext>
            </a:extLst>
          </p:cNvPr>
          <p:cNvSpPr txBox="1"/>
          <p:nvPr/>
        </p:nvSpPr>
        <p:spPr>
          <a:xfrm>
            <a:off x="9184241" y="1978273"/>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25" name="CuadroTexto 24">
            <a:extLst>
              <a:ext uri="{FF2B5EF4-FFF2-40B4-BE49-F238E27FC236}">
                <a16:creationId xmlns="" xmlns:a16="http://schemas.microsoft.com/office/drawing/2014/main" id="{03326A62-F36C-EC44-9689-69A3AF983DB6}"/>
              </a:ext>
            </a:extLst>
          </p:cNvPr>
          <p:cNvSpPr txBox="1"/>
          <p:nvPr/>
        </p:nvSpPr>
        <p:spPr>
          <a:xfrm>
            <a:off x="10424845" y="1978273"/>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26" name="CuadroTexto 25">
            <a:extLst>
              <a:ext uri="{FF2B5EF4-FFF2-40B4-BE49-F238E27FC236}">
                <a16:creationId xmlns="" xmlns:a16="http://schemas.microsoft.com/office/drawing/2014/main" id="{6324DFBA-A5CF-4042-831C-1BD090610B07}"/>
              </a:ext>
            </a:extLst>
          </p:cNvPr>
          <p:cNvSpPr txBox="1"/>
          <p:nvPr/>
        </p:nvSpPr>
        <p:spPr>
          <a:xfrm>
            <a:off x="554805" y="2163288"/>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Presencia de marca en materiales de promoción y difusión, comunicaciones pre y post evento</a:t>
            </a:r>
          </a:p>
        </p:txBody>
      </p:sp>
      <p:sp>
        <p:nvSpPr>
          <p:cNvPr id="27" name="CuadroTexto 26">
            <a:extLst>
              <a:ext uri="{FF2B5EF4-FFF2-40B4-BE49-F238E27FC236}">
                <a16:creationId xmlns="" xmlns:a16="http://schemas.microsoft.com/office/drawing/2014/main" id="{831A7AEC-B216-9840-9EB4-49704E3DB0F2}"/>
              </a:ext>
            </a:extLst>
          </p:cNvPr>
          <p:cNvSpPr txBox="1"/>
          <p:nvPr/>
        </p:nvSpPr>
        <p:spPr>
          <a:xfrm>
            <a:off x="6703033" y="2163288"/>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28" name="CuadroTexto 27">
            <a:extLst>
              <a:ext uri="{FF2B5EF4-FFF2-40B4-BE49-F238E27FC236}">
                <a16:creationId xmlns="" xmlns:a16="http://schemas.microsoft.com/office/drawing/2014/main" id="{CA0A2AED-898E-A542-8348-7B889296C95F}"/>
              </a:ext>
            </a:extLst>
          </p:cNvPr>
          <p:cNvSpPr txBox="1"/>
          <p:nvPr/>
        </p:nvSpPr>
        <p:spPr>
          <a:xfrm>
            <a:off x="7943637" y="2163288"/>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29" name="CuadroTexto 28">
            <a:extLst>
              <a:ext uri="{FF2B5EF4-FFF2-40B4-BE49-F238E27FC236}">
                <a16:creationId xmlns="" xmlns:a16="http://schemas.microsoft.com/office/drawing/2014/main" id="{785BF1B0-90C2-F141-BEF4-8878776D0C57}"/>
              </a:ext>
            </a:extLst>
          </p:cNvPr>
          <p:cNvSpPr txBox="1"/>
          <p:nvPr/>
        </p:nvSpPr>
        <p:spPr>
          <a:xfrm>
            <a:off x="9184241" y="2163288"/>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Destacada</a:t>
            </a:r>
          </a:p>
        </p:txBody>
      </p:sp>
      <p:sp>
        <p:nvSpPr>
          <p:cNvPr id="30" name="CuadroTexto 29">
            <a:extLst>
              <a:ext uri="{FF2B5EF4-FFF2-40B4-BE49-F238E27FC236}">
                <a16:creationId xmlns="" xmlns:a16="http://schemas.microsoft.com/office/drawing/2014/main" id="{3308747D-40E3-3E42-9ABF-2EE26048D4DB}"/>
              </a:ext>
            </a:extLst>
          </p:cNvPr>
          <p:cNvSpPr txBox="1"/>
          <p:nvPr/>
        </p:nvSpPr>
        <p:spPr>
          <a:xfrm>
            <a:off x="10424845" y="2163288"/>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Destacada</a:t>
            </a:r>
          </a:p>
        </p:txBody>
      </p:sp>
      <p:sp>
        <p:nvSpPr>
          <p:cNvPr id="31" name="CuadroTexto 30">
            <a:extLst>
              <a:ext uri="{FF2B5EF4-FFF2-40B4-BE49-F238E27FC236}">
                <a16:creationId xmlns="" xmlns:a16="http://schemas.microsoft.com/office/drawing/2014/main" id="{D9DBAAB3-897C-6A4E-9C15-DA89DAB6FC24}"/>
              </a:ext>
            </a:extLst>
          </p:cNvPr>
          <p:cNvSpPr txBox="1"/>
          <p:nvPr/>
        </p:nvSpPr>
        <p:spPr>
          <a:xfrm>
            <a:off x="554805" y="2349433"/>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Presencia de marca en la web</a:t>
            </a:r>
          </a:p>
        </p:txBody>
      </p:sp>
      <p:sp>
        <p:nvSpPr>
          <p:cNvPr id="32" name="CuadroTexto 31">
            <a:extLst>
              <a:ext uri="{FF2B5EF4-FFF2-40B4-BE49-F238E27FC236}">
                <a16:creationId xmlns="" xmlns:a16="http://schemas.microsoft.com/office/drawing/2014/main" id="{96F677D8-5809-1048-8206-21AC41CE8E0E}"/>
              </a:ext>
            </a:extLst>
          </p:cNvPr>
          <p:cNvSpPr txBox="1"/>
          <p:nvPr/>
        </p:nvSpPr>
        <p:spPr>
          <a:xfrm>
            <a:off x="6703033" y="2343427"/>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33" name="CuadroTexto 32">
            <a:extLst>
              <a:ext uri="{FF2B5EF4-FFF2-40B4-BE49-F238E27FC236}">
                <a16:creationId xmlns="" xmlns:a16="http://schemas.microsoft.com/office/drawing/2014/main" id="{826CC289-3885-DB43-B71A-5EBD6CE61828}"/>
              </a:ext>
            </a:extLst>
          </p:cNvPr>
          <p:cNvSpPr txBox="1"/>
          <p:nvPr/>
        </p:nvSpPr>
        <p:spPr>
          <a:xfrm>
            <a:off x="7943637" y="2343427"/>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34" name="CuadroTexto 33">
            <a:extLst>
              <a:ext uri="{FF2B5EF4-FFF2-40B4-BE49-F238E27FC236}">
                <a16:creationId xmlns="" xmlns:a16="http://schemas.microsoft.com/office/drawing/2014/main" id="{3E621857-6F2D-BB4A-89FA-097DAF179B67}"/>
              </a:ext>
            </a:extLst>
          </p:cNvPr>
          <p:cNvSpPr txBox="1"/>
          <p:nvPr/>
        </p:nvSpPr>
        <p:spPr>
          <a:xfrm>
            <a:off x="9184241" y="2343427"/>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Destacada</a:t>
            </a:r>
          </a:p>
        </p:txBody>
      </p:sp>
      <p:sp>
        <p:nvSpPr>
          <p:cNvPr id="35" name="CuadroTexto 34">
            <a:extLst>
              <a:ext uri="{FF2B5EF4-FFF2-40B4-BE49-F238E27FC236}">
                <a16:creationId xmlns="" xmlns:a16="http://schemas.microsoft.com/office/drawing/2014/main" id="{90B3C259-6883-0748-95F5-1D9CFD4F0C68}"/>
              </a:ext>
            </a:extLst>
          </p:cNvPr>
          <p:cNvSpPr txBox="1"/>
          <p:nvPr/>
        </p:nvSpPr>
        <p:spPr>
          <a:xfrm>
            <a:off x="10424845" y="2343427"/>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Destacada</a:t>
            </a:r>
          </a:p>
        </p:txBody>
      </p:sp>
      <p:sp>
        <p:nvSpPr>
          <p:cNvPr id="41" name="CuadroTexto 40">
            <a:extLst>
              <a:ext uri="{FF2B5EF4-FFF2-40B4-BE49-F238E27FC236}">
                <a16:creationId xmlns="" xmlns:a16="http://schemas.microsoft.com/office/drawing/2014/main" id="{6581EBF3-E5C6-514B-8605-C62637C009E6}"/>
              </a:ext>
            </a:extLst>
          </p:cNvPr>
          <p:cNvSpPr txBox="1"/>
          <p:nvPr/>
        </p:nvSpPr>
        <p:spPr>
          <a:xfrm>
            <a:off x="554805" y="2551187"/>
            <a:ext cx="11082390" cy="159462"/>
          </a:xfrm>
          <a:prstGeom prst="rect">
            <a:avLst/>
          </a:prstGeom>
          <a:solidFill>
            <a:srgbClr val="0070C0"/>
          </a:solidFill>
          <a:ln>
            <a:solidFill>
              <a:srgbClr val="0070C0"/>
            </a:solidFill>
          </a:ln>
        </p:spPr>
        <p:txBody>
          <a:bodyPr wrap="square" lIns="72000" tIns="18000" rIns="0" bIns="18000" rtlCol="0">
            <a:spAutoFit/>
          </a:bodyPr>
          <a:lstStyle/>
          <a:p>
            <a:r>
              <a:rPr lang="es-PE" sz="800" dirty="0">
                <a:solidFill>
                  <a:schemeClr val="bg1"/>
                </a:solidFill>
                <a:latin typeface="Gotham Light" pitchFamily="2" charset="0"/>
                <a:cs typeface="Gotham Light" pitchFamily="2" charset="0"/>
              </a:rPr>
              <a:t>PRESENCIA VIRTUAL EN EL EVENTO</a:t>
            </a:r>
          </a:p>
        </p:txBody>
      </p:sp>
      <p:sp>
        <p:nvSpPr>
          <p:cNvPr id="47" name="CuadroTexto 46">
            <a:extLst>
              <a:ext uri="{FF2B5EF4-FFF2-40B4-BE49-F238E27FC236}">
                <a16:creationId xmlns="" xmlns:a16="http://schemas.microsoft.com/office/drawing/2014/main" id="{4039A380-37E6-6449-A571-0F7684C5E7CA}"/>
              </a:ext>
            </a:extLst>
          </p:cNvPr>
          <p:cNvSpPr txBox="1"/>
          <p:nvPr/>
        </p:nvSpPr>
        <p:spPr>
          <a:xfrm>
            <a:off x="554805" y="2758318"/>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Presencia de marca en la sala de conferencias virtual</a:t>
            </a:r>
          </a:p>
        </p:txBody>
      </p:sp>
      <p:sp>
        <p:nvSpPr>
          <p:cNvPr id="48" name="CuadroTexto 47">
            <a:extLst>
              <a:ext uri="{FF2B5EF4-FFF2-40B4-BE49-F238E27FC236}">
                <a16:creationId xmlns="" xmlns:a16="http://schemas.microsoft.com/office/drawing/2014/main" id="{DCF6F298-1BA7-6F46-B78E-2511BCC50CAB}"/>
              </a:ext>
            </a:extLst>
          </p:cNvPr>
          <p:cNvSpPr txBox="1"/>
          <p:nvPr/>
        </p:nvSpPr>
        <p:spPr>
          <a:xfrm>
            <a:off x="6703033" y="2760451"/>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49" name="CuadroTexto 48">
            <a:extLst>
              <a:ext uri="{FF2B5EF4-FFF2-40B4-BE49-F238E27FC236}">
                <a16:creationId xmlns="" xmlns:a16="http://schemas.microsoft.com/office/drawing/2014/main" id="{EED55547-98B6-174F-9024-352B02E82136}"/>
              </a:ext>
            </a:extLst>
          </p:cNvPr>
          <p:cNvSpPr txBox="1"/>
          <p:nvPr/>
        </p:nvSpPr>
        <p:spPr>
          <a:xfrm>
            <a:off x="7943637" y="2760451"/>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50" name="CuadroTexto 49">
            <a:extLst>
              <a:ext uri="{FF2B5EF4-FFF2-40B4-BE49-F238E27FC236}">
                <a16:creationId xmlns="" xmlns:a16="http://schemas.microsoft.com/office/drawing/2014/main" id="{ACB34F11-52EF-6945-93CF-254EA9907FF5}"/>
              </a:ext>
            </a:extLst>
          </p:cNvPr>
          <p:cNvSpPr txBox="1"/>
          <p:nvPr/>
        </p:nvSpPr>
        <p:spPr>
          <a:xfrm>
            <a:off x="9184241" y="276045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Destacada</a:t>
            </a:r>
          </a:p>
        </p:txBody>
      </p:sp>
      <p:sp>
        <p:nvSpPr>
          <p:cNvPr id="51" name="CuadroTexto 50">
            <a:extLst>
              <a:ext uri="{FF2B5EF4-FFF2-40B4-BE49-F238E27FC236}">
                <a16:creationId xmlns="" xmlns:a16="http://schemas.microsoft.com/office/drawing/2014/main" id="{4FFF9ACC-A122-A84A-A5A2-4029695DC9BE}"/>
              </a:ext>
            </a:extLst>
          </p:cNvPr>
          <p:cNvSpPr txBox="1"/>
          <p:nvPr/>
        </p:nvSpPr>
        <p:spPr>
          <a:xfrm>
            <a:off x="10424845" y="276045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Destacada</a:t>
            </a:r>
          </a:p>
        </p:txBody>
      </p:sp>
      <p:sp>
        <p:nvSpPr>
          <p:cNvPr id="57" name="CuadroTexto 56">
            <a:extLst>
              <a:ext uri="{FF2B5EF4-FFF2-40B4-BE49-F238E27FC236}">
                <a16:creationId xmlns="" xmlns:a16="http://schemas.microsoft.com/office/drawing/2014/main" id="{7F2F3842-6A19-1F4D-88FA-69D582B34881}"/>
              </a:ext>
            </a:extLst>
          </p:cNvPr>
          <p:cNvSpPr txBox="1"/>
          <p:nvPr/>
        </p:nvSpPr>
        <p:spPr>
          <a:xfrm>
            <a:off x="554805" y="2976161"/>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Proyección de publicidad en recesos de la conferencia (reels)</a:t>
            </a:r>
          </a:p>
        </p:txBody>
      </p:sp>
      <p:sp>
        <p:nvSpPr>
          <p:cNvPr id="58" name="CuadroTexto 57">
            <a:extLst>
              <a:ext uri="{FF2B5EF4-FFF2-40B4-BE49-F238E27FC236}">
                <a16:creationId xmlns="" xmlns:a16="http://schemas.microsoft.com/office/drawing/2014/main" id="{2FA960C7-D031-C343-935F-ABCC4DC4753B}"/>
              </a:ext>
            </a:extLst>
          </p:cNvPr>
          <p:cNvSpPr txBox="1"/>
          <p:nvPr/>
        </p:nvSpPr>
        <p:spPr>
          <a:xfrm>
            <a:off x="6703033" y="2978294"/>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59" name="CuadroTexto 58">
            <a:extLst>
              <a:ext uri="{FF2B5EF4-FFF2-40B4-BE49-F238E27FC236}">
                <a16:creationId xmlns="" xmlns:a16="http://schemas.microsoft.com/office/drawing/2014/main" id="{FE5F9AEA-A2AE-D747-806D-899F09AA092A}"/>
              </a:ext>
            </a:extLst>
          </p:cNvPr>
          <p:cNvSpPr txBox="1"/>
          <p:nvPr/>
        </p:nvSpPr>
        <p:spPr>
          <a:xfrm>
            <a:off x="7943637" y="2978294"/>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60" name="CuadroTexto 59">
            <a:extLst>
              <a:ext uri="{FF2B5EF4-FFF2-40B4-BE49-F238E27FC236}">
                <a16:creationId xmlns="" xmlns:a16="http://schemas.microsoft.com/office/drawing/2014/main" id="{73BE3DC1-E880-BC48-A8C3-E84444AE15E1}"/>
              </a:ext>
            </a:extLst>
          </p:cNvPr>
          <p:cNvSpPr txBox="1"/>
          <p:nvPr/>
        </p:nvSpPr>
        <p:spPr>
          <a:xfrm>
            <a:off x="9184241" y="2978294"/>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61" name="CuadroTexto 60">
            <a:extLst>
              <a:ext uri="{FF2B5EF4-FFF2-40B4-BE49-F238E27FC236}">
                <a16:creationId xmlns="" xmlns:a16="http://schemas.microsoft.com/office/drawing/2014/main" id="{6327ED62-F380-D441-896F-A4FC01F2C01C}"/>
              </a:ext>
            </a:extLst>
          </p:cNvPr>
          <p:cNvSpPr txBox="1"/>
          <p:nvPr/>
        </p:nvSpPr>
        <p:spPr>
          <a:xfrm>
            <a:off x="10424845" y="2978294"/>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62" name="CuadroTexto 61">
            <a:extLst>
              <a:ext uri="{FF2B5EF4-FFF2-40B4-BE49-F238E27FC236}">
                <a16:creationId xmlns="" xmlns:a16="http://schemas.microsoft.com/office/drawing/2014/main" id="{692F0881-76DA-D540-9C4B-6FF20471856C}"/>
              </a:ext>
            </a:extLst>
          </p:cNvPr>
          <p:cNvSpPr txBox="1"/>
          <p:nvPr/>
        </p:nvSpPr>
        <p:spPr>
          <a:xfrm>
            <a:off x="554805" y="3212829"/>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Presencia de marca en un bloque de contenido patrocinado (15")</a:t>
            </a:r>
          </a:p>
        </p:txBody>
      </p:sp>
      <p:sp>
        <p:nvSpPr>
          <p:cNvPr id="63" name="CuadroTexto 62">
            <a:extLst>
              <a:ext uri="{FF2B5EF4-FFF2-40B4-BE49-F238E27FC236}">
                <a16:creationId xmlns="" xmlns:a16="http://schemas.microsoft.com/office/drawing/2014/main" id="{83454CA0-44DC-034F-8C7D-13912CD7A853}"/>
              </a:ext>
            </a:extLst>
          </p:cNvPr>
          <p:cNvSpPr txBox="1"/>
          <p:nvPr/>
        </p:nvSpPr>
        <p:spPr>
          <a:xfrm>
            <a:off x="6703033" y="3214962"/>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64" name="CuadroTexto 63">
            <a:extLst>
              <a:ext uri="{FF2B5EF4-FFF2-40B4-BE49-F238E27FC236}">
                <a16:creationId xmlns="" xmlns:a16="http://schemas.microsoft.com/office/drawing/2014/main" id="{DA72DB75-C7F0-7848-BF40-E3676BCDE3E4}"/>
              </a:ext>
            </a:extLst>
          </p:cNvPr>
          <p:cNvSpPr txBox="1"/>
          <p:nvPr/>
        </p:nvSpPr>
        <p:spPr>
          <a:xfrm>
            <a:off x="7943637" y="3214962"/>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65" name="CuadroTexto 64">
            <a:extLst>
              <a:ext uri="{FF2B5EF4-FFF2-40B4-BE49-F238E27FC236}">
                <a16:creationId xmlns="" xmlns:a16="http://schemas.microsoft.com/office/drawing/2014/main" id="{44885F16-BEF8-AA4D-AE37-609BD34E1DBD}"/>
              </a:ext>
            </a:extLst>
          </p:cNvPr>
          <p:cNvSpPr txBox="1"/>
          <p:nvPr/>
        </p:nvSpPr>
        <p:spPr>
          <a:xfrm>
            <a:off x="9184241" y="3214962"/>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66" name="CuadroTexto 65">
            <a:extLst>
              <a:ext uri="{FF2B5EF4-FFF2-40B4-BE49-F238E27FC236}">
                <a16:creationId xmlns="" xmlns:a16="http://schemas.microsoft.com/office/drawing/2014/main" id="{E0F6F91C-633B-B647-80F0-985EA179BD71}"/>
              </a:ext>
            </a:extLst>
          </p:cNvPr>
          <p:cNvSpPr txBox="1"/>
          <p:nvPr/>
        </p:nvSpPr>
        <p:spPr>
          <a:xfrm>
            <a:off x="10424845" y="3214962"/>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p>
        </p:txBody>
      </p:sp>
      <p:sp>
        <p:nvSpPr>
          <p:cNvPr id="72" name="CuadroTexto 71">
            <a:extLst>
              <a:ext uri="{FF2B5EF4-FFF2-40B4-BE49-F238E27FC236}">
                <a16:creationId xmlns="" xmlns:a16="http://schemas.microsoft.com/office/drawing/2014/main" id="{089D66B3-F3F3-7B4A-A749-83D93553CF43}"/>
              </a:ext>
            </a:extLst>
          </p:cNvPr>
          <p:cNvSpPr txBox="1"/>
          <p:nvPr/>
        </p:nvSpPr>
        <p:spPr>
          <a:xfrm>
            <a:off x="554805" y="3430672"/>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Espacio empresa en zona de exhibición de auspiciadores</a:t>
            </a:r>
          </a:p>
        </p:txBody>
      </p:sp>
      <p:sp>
        <p:nvSpPr>
          <p:cNvPr id="73" name="CuadroTexto 72">
            <a:extLst>
              <a:ext uri="{FF2B5EF4-FFF2-40B4-BE49-F238E27FC236}">
                <a16:creationId xmlns="" xmlns:a16="http://schemas.microsoft.com/office/drawing/2014/main" id="{84F5A896-FF50-614D-9734-BC9D098618C7}"/>
              </a:ext>
            </a:extLst>
          </p:cNvPr>
          <p:cNvSpPr txBox="1"/>
          <p:nvPr/>
        </p:nvSpPr>
        <p:spPr>
          <a:xfrm>
            <a:off x="6703033" y="3432805"/>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74" name="CuadroTexto 73">
            <a:extLst>
              <a:ext uri="{FF2B5EF4-FFF2-40B4-BE49-F238E27FC236}">
                <a16:creationId xmlns="" xmlns:a16="http://schemas.microsoft.com/office/drawing/2014/main" id="{F81BFFA3-75BF-5744-A5A8-717A4A597D4A}"/>
              </a:ext>
            </a:extLst>
          </p:cNvPr>
          <p:cNvSpPr txBox="1"/>
          <p:nvPr/>
        </p:nvSpPr>
        <p:spPr>
          <a:xfrm>
            <a:off x="7943637" y="3432805"/>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75" name="CuadroTexto 74">
            <a:extLst>
              <a:ext uri="{FF2B5EF4-FFF2-40B4-BE49-F238E27FC236}">
                <a16:creationId xmlns="" xmlns:a16="http://schemas.microsoft.com/office/drawing/2014/main" id="{C4D6C57C-7E60-BC43-91E5-EBD45BD27480}"/>
              </a:ext>
            </a:extLst>
          </p:cNvPr>
          <p:cNvSpPr txBox="1"/>
          <p:nvPr/>
        </p:nvSpPr>
        <p:spPr>
          <a:xfrm>
            <a:off x="9184241" y="3432805"/>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76" name="CuadroTexto 75">
            <a:extLst>
              <a:ext uri="{FF2B5EF4-FFF2-40B4-BE49-F238E27FC236}">
                <a16:creationId xmlns="" xmlns:a16="http://schemas.microsoft.com/office/drawing/2014/main" id="{038176ED-6FA0-E742-899D-52CEAA47E692}"/>
              </a:ext>
            </a:extLst>
          </p:cNvPr>
          <p:cNvSpPr txBox="1"/>
          <p:nvPr/>
        </p:nvSpPr>
        <p:spPr>
          <a:xfrm>
            <a:off x="10424845" y="3432805"/>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82" name="CuadroTexto 81">
            <a:extLst>
              <a:ext uri="{FF2B5EF4-FFF2-40B4-BE49-F238E27FC236}">
                <a16:creationId xmlns="" xmlns:a16="http://schemas.microsoft.com/office/drawing/2014/main" id="{66D6FA87-7D60-1F4E-AA19-B1AA572E3DEA}"/>
              </a:ext>
            </a:extLst>
          </p:cNvPr>
          <p:cNvSpPr txBox="1"/>
          <p:nvPr/>
        </p:nvSpPr>
        <p:spPr>
          <a:xfrm>
            <a:off x="554805" y="3648515"/>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Chat en línea con participantes (habilitado para conversacion desde participante)</a:t>
            </a:r>
          </a:p>
        </p:txBody>
      </p:sp>
      <p:sp>
        <p:nvSpPr>
          <p:cNvPr id="83" name="CuadroTexto 82">
            <a:extLst>
              <a:ext uri="{FF2B5EF4-FFF2-40B4-BE49-F238E27FC236}">
                <a16:creationId xmlns="" xmlns:a16="http://schemas.microsoft.com/office/drawing/2014/main" id="{FD93E67A-5A83-DD4C-8D91-5F2F965A2E09}"/>
              </a:ext>
            </a:extLst>
          </p:cNvPr>
          <p:cNvSpPr txBox="1"/>
          <p:nvPr/>
        </p:nvSpPr>
        <p:spPr>
          <a:xfrm>
            <a:off x="6703033" y="3650648"/>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84" name="CuadroTexto 83">
            <a:extLst>
              <a:ext uri="{FF2B5EF4-FFF2-40B4-BE49-F238E27FC236}">
                <a16:creationId xmlns="" xmlns:a16="http://schemas.microsoft.com/office/drawing/2014/main" id="{E39C2C34-0BFF-E945-91AD-F5E78080FFF6}"/>
              </a:ext>
            </a:extLst>
          </p:cNvPr>
          <p:cNvSpPr txBox="1"/>
          <p:nvPr/>
        </p:nvSpPr>
        <p:spPr>
          <a:xfrm>
            <a:off x="7943637" y="3650648"/>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85" name="CuadroTexto 84">
            <a:extLst>
              <a:ext uri="{FF2B5EF4-FFF2-40B4-BE49-F238E27FC236}">
                <a16:creationId xmlns="" xmlns:a16="http://schemas.microsoft.com/office/drawing/2014/main" id="{5F93166B-AF8B-9A47-8B06-55771EBDEC88}"/>
              </a:ext>
            </a:extLst>
          </p:cNvPr>
          <p:cNvSpPr txBox="1"/>
          <p:nvPr/>
        </p:nvSpPr>
        <p:spPr>
          <a:xfrm>
            <a:off x="9184241" y="3650648"/>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86" name="CuadroTexto 85">
            <a:extLst>
              <a:ext uri="{FF2B5EF4-FFF2-40B4-BE49-F238E27FC236}">
                <a16:creationId xmlns="" xmlns:a16="http://schemas.microsoft.com/office/drawing/2014/main" id="{136E4026-A910-464B-9CD3-83CFCC58286D}"/>
              </a:ext>
            </a:extLst>
          </p:cNvPr>
          <p:cNvSpPr txBox="1"/>
          <p:nvPr/>
        </p:nvSpPr>
        <p:spPr>
          <a:xfrm>
            <a:off x="10424845" y="3650648"/>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92" name="CuadroTexto 91">
            <a:extLst>
              <a:ext uri="{FF2B5EF4-FFF2-40B4-BE49-F238E27FC236}">
                <a16:creationId xmlns="" xmlns:a16="http://schemas.microsoft.com/office/drawing/2014/main" id="{7A6A9C79-04B6-3340-9D60-1CC52FC80C0C}"/>
              </a:ext>
            </a:extLst>
          </p:cNvPr>
          <p:cNvSpPr txBox="1"/>
          <p:nvPr/>
        </p:nvSpPr>
        <p:spPr>
          <a:xfrm>
            <a:off x="554805" y="4232558"/>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Participación en Pack Digital comunicado a participantes durante el evento vía mailing</a:t>
            </a:r>
          </a:p>
        </p:txBody>
      </p:sp>
      <p:sp>
        <p:nvSpPr>
          <p:cNvPr id="93" name="CuadroTexto 92">
            <a:extLst>
              <a:ext uri="{FF2B5EF4-FFF2-40B4-BE49-F238E27FC236}">
                <a16:creationId xmlns="" xmlns:a16="http://schemas.microsoft.com/office/drawing/2014/main" id="{1A834A80-3633-0449-BE26-443464DB92B5}"/>
              </a:ext>
            </a:extLst>
          </p:cNvPr>
          <p:cNvSpPr txBox="1"/>
          <p:nvPr/>
        </p:nvSpPr>
        <p:spPr>
          <a:xfrm>
            <a:off x="6703033" y="4234691"/>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94" name="CuadroTexto 93">
            <a:extLst>
              <a:ext uri="{FF2B5EF4-FFF2-40B4-BE49-F238E27FC236}">
                <a16:creationId xmlns="" xmlns:a16="http://schemas.microsoft.com/office/drawing/2014/main" id="{BFD41937-0D72-8647-8490-94A52F09AA50}"/>
              </a:ext>
            </a:extLst>
          </p:cNvPr>
          <p:cNvSpPr txBox="1"/>
          <p:nvPr/>
        </p:nvSpPr>
        <p:spPr>
          <a:xfrm>
            <a:off x="7943637" y="4234691"/>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95" name="CuadroTexto 94">
            <a:extLst>
              <a:ext uri="{FF2B5EF4-FFF2-40B4-BE49-F238E27FC236}">
                <a16:creationId xmlns="" xmlns:a16="http://schemas.microsoft.com/office/drawing/2014/main" id="{E728DD25-0A68-6849-AB67-9BD9D1AB14D9}"/>
              </a:ext>
            </a:extLst>
          </p:cNvPr>
          <p:cNvSpPr txBox="1"/>
          <p:nvPr/>
        </p:nvSpPr>
        <p:spPr>
          <a:xfrm>
            <a:off x="9184241" y="4234691"/>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96" name="CuadroTexto 95">
            <a:extLst>
              <a:ext uri="{FF2B5EF4-FFF2-40B4-BE49-F238E27FC236}">
                <a16:creationId xmlns="" xmlns:a16="http://schemas.microsoft.com/office/drawing/2014/main" id="{5F9BA169-B78E-3647-8340-10FE02562B77}"/>
              </a:ext>
            </a:extLst>
          </p:cNvPr>
          <p:cNvSpPr txBox="1"/>
          <p:nvPr/>
        </p:nvSpPr>
        <p:spPr>
          <a:xfrm>
            <a:off x="10424845" y="4234691"/>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97" name="CuadroTexto 96">
            <a:extLst>
              <a:ext uri="{FF2B5EF4-FFF2-40B4-BE49-F238E27FC236}">
                <a16:creationId xmlns="" xmlns:a16="http://schemas.microsoft.com/office/drawing/2014/main" id="{CF96FEED-8E88-584E-8452-EA9AE11D7819}"/>
              </a:ext>
            </a:extLst>
          </p:cNvPr>
          <p:cNvSpPr txBox="1"/>
          <p:nvPr/>
        </p:nvSpPr>
        <p:spPr>
          <a:xfrm>
            <a:off x="554805" y="4415438"/>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Pend</a:t>
            </a:r>
            <a:r>
              <a:rPr lang="en-US" sz="800" dirty="0" err="1">
                <a:solidFill>
                  <a:schemeClr val="tx1">
                    <a:lumMod val="65000"/>
                    <a:lumOff val="35000"/>
                  </a:schemeClr>
                </a:solidFill>
                <a:latin typeface="Gotham Light" pitchFamily="2" charset="0"/>
                <a:cs typeface="Gotham Light" pitchFamily="2" charset="0"/>
              </a:rPr>
              <a:t>ó</a:t>
            </a:r>
            <a:r>
              <a:rPr lang="es-PE" sz="800" dirty="0">
                <a:solidFill>
                  <a:schemeClr val="tx1">
                    <a:lumMod val="65000"/>
                    <a:lumOff val="35000"/>
                  </a:schemeClr>
                </a:solidFill>
                <a:latin typeface="Gotham Light" pitchFamily="2" charset="0"/>
                <a:cs typeface="Gotham Light" pitchFamily="2" charset="0"/>
              </a:rPr>
              <a:t>n en  lobby</a:t>
            </a:r>
          </a:p>
        </p:txBody>
      </p:sp>
      <p:sp>
        <p:nvSpPr>
          <p:cNvPr id="98" name="CuadroTexto 97">
            <a:extLst>
              <a:ext uri="{FF2B5EF4-FFF2-40B4-BE49-F238E27FC236}">
                <a16:creationId xmlns="" xmlns:a16="http://schemas.microsoft.com/office/drawing/2014/main" id="{D5B42DF6-C018-C24D-B8AA-5A4403BC10BA}"/>
              </a:ext>
            </a:extLst>
          </p:cNvPr>
          <p:cNvSpPr txBox="1"/>
          <p:nvPr/>
        </p:nvSpPr>
        <p:spPr>
          <a:xfrm>
            <a:off x="6703033" y="4417571"/>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99" name="CuadroTexto 98">
            <a:extLst>
              <a:ext uri="{FF2B5EF4-FFF2-40B4-BE49-F238E27FC236}">
                <a16:creationId xmlns="" xmlns:a16="http://schemas.microsoft.com/office/drawing/2014/main" id="{A2EEDBDF-4314-B649-937F-ABBC82002D5A}"/>
              </a:ext>
            </a:extLst>
          </p:cNvPr>
          <p:cNvSpPr txBox="1"/>
          <p:nvPr/>
        </p:nvSpPr>
        <p:spPr>
          <a:xfrm>
            <a:off x="7943637" y="4417571"/>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100" name="CuadroTexto 99">
            <a:extLst>
              <a:ext uri="{FF2B5EF4-FFF2-40B4-BE49-F238E27FC236}">
                <a16:creationId xmlns="" xmlns:a16="http://schemas.microsoft.com/office/drawing/2014/main" id="{88A3DBDA-7AD1-3947-93F0-875BB5BC4BE2}"/>
              </a:ext>
            </a:extLst>
          </p:cNvPr>
          <p:cNvSpPr txBox="1"/>
          <p:nvPr/>
        </p:nvSpPr>
        <p:spPr>
          <a:xfrm>
            <a:off x="9184241" y="4417571"/>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01" name="CuadroTexto 100">
            <a:extLst>
              <a:ext uri="{FF2B5EF4-FFF2-40B4-BE49-F238E27FC236}">
                <a16:creationId xmlns="" xmlns:a16="http://schemas.microsoft.com/office/drawing/2014/main" id="{3ED860F6-C1B1-E44C-A530-7C424A2E43E2}"/>
              </a:ext>
            </a:extLst>
          </p:cNvPr>
          <p:cNvSpPr txBox="1"/>
          <p:nvPr/>
        </p:nvSpPr>
        <p:spPr>
          <a:xfrm>
            <a:off x="10424845" y="4417571"/>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02" name="CuadroTexto 101">
            <a:extLst>
              <a:ext uri="{FF2B5EF4-FFF2-40B4-BE49-F238E27FC236}">
                <a16:creationId xmlns="" xmlns:a16="http://schemas.microsoft.com/office/drawing/2014/main" id="{14E0A2ED-E4B4-344E-A954-7FCA1EB92BDA}"/>
              </a:ext>
            </a:extLst>
          </p:cNvPr>
          <p:cNvSpPr txBox="1"/>
          <p:nvPr/>
        </p:nvSpPr>
        <p:spPr>
          <a:xfrm>
            <a:off x="554805" y="4595583"/>
            <a:ext cx="11082390" cy="159462"/>
          </a:xfrm>
          <a:prstGeom prst="rect">
            <a:avLst/>
          </a:prstGeom>
          <a:solidFill>
            <a:srgbClr val="0070C0"/>
          </a:solidFill>
          <a:ln>
            <a:solidFill>
              <a:srgbClr val="0070C0"/>
            </a:solidFill>
          </a:ln>
        </p:spPr>
        <p:txBody>
          <a:bodyPr wrap="square" lIns="72000" tIns="18000" rIns="0" bIns="18000" rtlCol="0">
            <a:spAutoFit/>
          </a:bodyPr>
          <a:lstStyle/>
          <a:p>
            <a:r>
              <a:rPr lang="es-PE" sz="800" dirty="0">
                <a:solidFill>
                  <a:schemeClr val="bg1"/>
                </a:solidFill>
                <a:latin typeface="Gotham Light" pitchFamily="2" charset="0"/>
                <a:cs typeface="Gotham Light" pitchFamily="2" charset="0"/>
              </a:rPr>
              <a:t>MARKETING RELACIONAL</a:t>
            </a:r>
          </a:p>
        </p:txBody>
      </p:sp>
      <p:sp>
        <p:nvSpPr>
          <p:cNvPr id="103" name="CuadroTexto 102">
            <a:extLst>
              <a:ext uri="{FF2B5EF4-FFF2-40B4-BE49-F238E27FC236}">
                <a16:creationId xmlns="" xmlns:a16="http://schemas.microsoft.com/office/drawing/2014/main" id="{BD3332D7-4B80-B543-9BCB-B0F21B8F3EF3}"/>
              </a:ext>
            </a:extLst>
          </p:cNvPr>
          <p:cNvSpPr txBox="1"/>
          <p:nvPr/>
        </p:nvSpPr>
        <p:spPr>
          <a:xfrm>
            <a:off x="554805" y="4781198"/>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Descuentos sobre cupos adicionales</a:t>
            </a:r>
          </a:p>
        </p:txBody>
      </p:sp>
      <p:sp>
        <p:nvSpPr>
          <p:cNvPr id="104" name="CuadroTexto 103">
            <a:extLst>
              <a:ext uri="{FF2B5EF4-FFF2-40B4-BE49-F238E27FC236}">
                <a16:creationId xmlns="" xmlns:a16="http://schemas.microsoft.com/office/drawing/2014/main" id="{DEDB298C-DC5E-1E46-9912-58BDC59A1BBB}"/>
              </a:ext>
            </a:extLst>
          </p:cNvPr>
          <p:cNvSpPr txBox="1"/>
          <p:nvPr/>
        </p:nvSpPr>
        <p:spPr>
          <a:xfrm>
            <a:off x="6703033" y="4783331"/>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105" name="CuadroTexto 104">
            <a:extLst>
              <a:ext uri="{FF2B5EF4-FFF2-40B4-BE49-F238E27FC236}">
                <a16:creationId xmlns="" xmlns:a16="http://schemas.microsoft.com/office/drawing/2014/main" id="{60CAA5D4-0A05-CB4C-89A3-C90E0E55651D}"/>
              </a:ext>
            </a:extLst>
          </p:cNvPr>
          <p:cNvSpPr txBox="1"/>
          <p:nvPr/>
        </p:nvSpPr>
        <p:spPr>
          <a:xfrm>
            <a:off x="7943637" y="478333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15%</a:t>
            </a:r>
          </a:p>
        </p:txBody>
      </p:sp>
      <p:sp>
        <p:nvSpPr>
          <p:cNvPr id="106" name="CuadroTexto 105">
            <a:extLst>
              <a:ext uri="{FF2B5EF4-FFF2-40B4-BE49-F238E27FC236}">
                <a16:creationId xmlns="" xmlns:a16="http://schemas.microsoft.com/office/drawing/2014/main" id="{6F7F4305-E7D5-AD4C-BB09-B58B50BD917D}"/>
              </a:ext>
            </a:extLst>
          </p:cNvPr>
          <p:cNvSpPr txBox="1"/>
          <p:nvPr/>
        </p:nvSpPr>
        <p:spPr>
          <a:xfrm>
            <a:off x="9184241" y="478333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15%</a:t>
            </a:r>
          </a:p>
        </p:txBody>
      </p:sp>
      <p:sp>
        <p:nvSpPr>
          <p:cNvPr id="107" name="CuadroTexto 106">
            <a:extLst>
              <a:ext uri="{FF2B5EF4-FFF2-40B4-BE49-F238E27FC236}">
                <a16:creationId xmlns="" xmlns:a16="http://schemas.microsoft.com/office/drawing/2014/main" id="{00194FE5-E9AF-644D-8ACB-CD07768E1209}"/>
              </a:ext>
            </a:extLst>
          </p:cNvPr>
          <p:cNvSpPr txBox="1"/>
          <p:nvPr/>
        </p:nvSpPr>
        <p:spPr>
          <a:xfrm>
            <a:off x="10424845" y="478333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20%</a:t>
            </a:r>
          </a:p>
        </p:txBody>
      </p:sp>
      <p:sp>
        <p:nvSpPr>
          <p:cNvPr id="108" name="CuadroTexto 107">
            <a:extLst>
              <a:ext uri="{FF2B5EF4-FFF2-40B4-BE49-F238E27FC236}">
                <a16:creationId xmlns="" xmlns:a16="http://schemas.microsoft.com/office/drawing/2014/main" id="{C8621379-040A-654C-85A5-E5DA5285CD5C}"/>
              </a:ext>
            </a:extLst>
          </p:cNvPr>
          <p:cNvSpPr txBox="1"/>
          <p:nvPr/>
        </p:nvSpPr>
        <p:spPr>
          <a:xfrm>
            <a:off x="554805" y="4964078"/>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Inscripciones al evento de cortesía (2)</a:t>
            </a:r>
          </a:p>
        </p:txBody>
      </p:sp>
      <p:sp>
        <p:nvSpPr>
          <p:cNvPr id="109" name="CuadroTexto 108">
            <a:extLst>
              <a:ext uri="{FF2B5EF4-FFF2-40B4-BE49-F238E27FC236}">
                <a16:creationId xmlns="" xmlns:a16="http://schemas.microsoft.com/office/drawing/2014/main" id="{D9AD8334-9024-F14A-A138-B5BE91FEF818}"/>
              </a:ext>
            </a:extLst>
          </p:cNvPr>
          <p:cNvSpPr txBox="1"/>
          <p:nvPr/>
        </p:nvSpPr>
        <p:spPr>
          <a:xfrm>
            <a:off x="6703033" y="496621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10</a:t>
            </a:r>
          </a:p>
        </p:txBody>
      </p:sp>
      <p:sp>
        <p:nvSpPr>
          <p:cNvPr id="110" name="CuadroTexto 109">
            <a:extLst>
              <a:ext uri="{FF2B5EF4-FFF2-40B4-BE49-F238E27FC236}">
                <a16:creationId xmlns="" xmlns:a16="http://schemas.microsoft.com/office/drawing/2014/main" id="{FAEACB13-5217-D840-B3E3-B54CF3EBD777}"/>
              </a:ext>
            </a:extLst>
          </p:cNvPr>
          <p:cNvSpPr txBox="1"/>
          <p:nvPr/>
        </p:nvSpPr>
        <p:spPr>
          <a:xfrm>
            <a:off x="7943637" y="496621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25</a:t>
            </a:r>
          </a:p>
        </p:txBody>
      </p:sp>
      <p:sp>
        <p:nvSpPr>
          <p:cNvPr id="111" name="CuadroTexto 110">
            <a:extLst>
              <a:ext uri="{FF2B5EF4-FFF2-40B4-BE49-F238E27FC236}">
                <a16:creationId xmlns="" xmlns:a16="http://schemas.microsoft.com/office/drawing/2014/main" id="{862966E7-EC2F-2F4E-9E2F-748F2821AE03}"/>
              </a:ext>
            </a:extLst>
          </p:cNvPr>
          <p:cNvSpPr txBox="1"/>
          <p:nvPr/>
        </p:nvSpPr>
        <p:spPr>
          <a:xfrm>
            <a:off x="9184241" y="496621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50</a:t>
            </a:r>
          </a:p>
        </p:txBody>
      </p:sp>
      <p:sp>
        <p:nvSpPr>
          <p:cNvPr id="112" name="CuadroTexto 111">
            <a:extLst>
              <a:ext uri="{FF2B5EF4-FFF2-40B4-BE49-F238E27FC236}">
                <a16:creationId xmlns="" xmlns:a16="http://schemas.microsoft.com/office/drawing/2014/main" id="{418A1C4E-F6B2-034F-B80F-675D6C4AF667}"/>
              </a:ext>
            </a:extLst>
          </p:cNvPr>
          <p:cNvSpPr txBox="1"/>
          <p:nvPr/>
        </p:nvSpPr>
        <p:spPr>
          <a:xfrm>
            <a:off x="10424845" y="4966211"/>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100</a:t>
            </a:r>
          </a:p>
        </p:txBody>
      </p:sp>
      <p:sp>
        <p:nvSpPr>
          <p:cNvPr id="113" name="CuadroTexto 112">
            <a:extLst>
              <a:ext uri="{FF2B5EF4-FFF2-40B4-BE49-F238E27FC236}">
                <a16:creationId xmlns="" xmlns:a16="http://schemas.microsoft.com/office/drawing/2014/main" id="{A563B571-D6F6-8647-8A9C-E0EFD9D323A0}"/>
              </a:ext>
            </a:extLst>
          </p:cNvPr>
          <p:cNvSpPr txBox="1"/>
          <p:nvPr/>
        </p:nvSpPr>
        <p:spPr>
          <a:xfrm>
            <a:off x="554805" y="5164771"/>
            <a:ext cx="11082390" cy="159462"/>
          </a:xfrm>
          <a:prstGeom prst="rect">
            <a:avLst/>
          </a:prstGeom>
          <a:solidFill>
            <a:srgbClr val="0070C0"/>
          </a:solidFill>
          <a:ln>
            <a:solidFill>
              <a:srgbClr val="0070C0"/>
            </a:solidFill>
          </a:ln>
        </p:spPr>
        <p:txBody>
          <a:bodyPr wrap="square" lIns="72000" tIns="18000" rIns="0" bIns="18000" rtlCol="0">
            <a:spAutoFit/>
          </a:bodyPr>
          <a:lstStyle/>
          <a:p>
            <a:r>
              <a:rPr lang="es-PE" sz="800" dirty="0">
                <a:solidFill>
                  <a:schemeClr val="bg1"/>
                </a:solidFill>
                <a:latin typeface="Gotham Light" pitchFamily="2" charset="0"/>
                <a:cs typeface="Gotham Light" pitchFamily="2" charset="0"/>
              </a:rPr>
              <a:t>GENERACIÓN DE LEADS</a:t>
            </a:r>
          </a:p>
        </p:txBody>
      </p:sp>
      <p:sp>
        <p:nvSpPr>
          <p:cNvPr id="114" name="CuadroTexto 113">
            <a:extLst>
              <a:ext uri="{FF2B5EF4-FFF2-40B4-BE49-F238E27FC236}">
                <a16:creationId xmlns="" xmlns:a16="http://schemas.microsoft.com/office/drawing/2014/main" id="{A781C1A3-DAE3-BB4E-9D4C-793B48876B6D}"/>
              </a:ext>
            </a:extLst>
          </p:cNvPr>
          <p:cNvSpPr txBox="1"/>
          <p:nvPr/>
        </p:nvSpPr>
        <p:spPr>
          <a:xfrm>
            <a:off x="554805" y="5350386"/>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Envío de mailing a base de participantes</a:t>
            </a:r>
          </a:p>
        </p:txBody>
      </p:sp>
      <p:sp>
        <p:nvSpPr>
          <p:cNvPr id="115" name="CuadroTexto 114">
            <a:extLst>
              <a:ext uri="{FF2B5EF4-FFF2-40B4-BE49-F238E27FC236}">
                <a16:creationId xmlns="" xmlns:a16="http://schemas.microsoft.com/office/drawing/2014/main" id="{AB539A5B-A27B-EF46-B357-273A0910BC8F}"/>
              </a:ext>
            </a:extLst>
          </p:cNvPr>
          <p:cNvSpPr txBox="1"/>
          <p:nvPr/>
        </p:nvSpPr>
        <p:spPr>
          <a:xfrm>
            <a:off x="6703033" y="5352519"/>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116" name="CuadroTexto 115">
            <a:extLst>
              <a:ext uri="{FF2B5EF4-FFF2-40B4-BE49-F238E27FC236}">
                <a16:creationId xmlns="" xmlns:a16="http://schemas.microsoft.com/office/drawing/2014/main" id="{B94E6E9A-8DF4-AA41-B8B3-441F0E23DF88}"/>
              </a:ext>
            </a:extLst>
          </p:cNvPr>
          <p:cNvSpPr txBox="1"/>
          <p:nvPr/>
        </p:nvSpPr>
        <p:spPr>
          <a:xfrm>
            <a:off x="7943637" y="5352519"/>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117" name="CuadroTexto 116">
            <a:extLst>
              <a:ext uri="{FF2B5EF4-FFF2-40B4-BE49-F238E27FC236}">
                <a16:creationId xmlns="" xmlns:a16="http://schemas.microsoft.com/office/drawing/2014/main" id="{E4812FE5-6B37-0647-835A-EEB61179EF53}"/>
              </a:ext>
            </a:extLst>
          </p:cNvPr>
          <p:cNvSpPr txBox="1"/>
          <p:nvPr/>
        </p:nvSpPr>
        <p:spPr>
          <a:xfrm>
            <a:off x="9184241" y="5352519"/>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1</a:t>
            </a:r>
          </a:p>
        </p:txBody>
      </p:sp>
      <p:sp>
        <p:nvSpPr>
          <p:cNvPr id="118" name="CuadroTexto 117">
            <a:extLst>
              <a:ext uri="{FF2B5EF4-FFF2-40B4-BE49-F238E27FC236}">
                <a16:creationId xmlns="" xmlns:a16="http://schemas.microsoft.com/office/drawing/2014/main" id="{6106073A-EACE-9E46-B60A-63B0C296B05F}"/>
              </a:ext>
            </a:extLst>
          </p:cNvPr>
          <p:cNvSpPr txBox="1"/>
          <p:nvPr/>
        </p:nvSpPr>
        <p:spPr>
          <a:xfrm>
            <a:off x="10424845" y="5352519"/>
            <a:ext cx="1212350" cy="159462"/>
          </a:xfrm>
          <a:prstGeom prst="rect">
            <a:avLst/>
          </a:prstGeom>
          <a:noFill/>
          <a:ln>
            <a:solidFill>
              <a:srgbClr val="0070C0"/>
            </a:solidFill>
          </a:ln>
        </p:spPr>
        <p:txBody>
          <a:bodyPr wrap="square" lIns="72000" tIns="18000" rIns="0" bIns="18000" rtlCol="0">
            <a:spAutoFit/>
          </a:bodyPr>
          <a:lstStyle/>
          <a:p>
            <a:pPr algn="ctr"/>
            <a:r>
              <a:rPr lang="es-PE" sz="800" dirty="0">
                <a:solidFill>
                  <a:schemeClr val="tx1">
                    <a:lumMod val="65000"/>
                    <a:lumOff val="35000"/>
                  </a:schemeClr>
                </a:solidFill>
                <a:latin typeface="Gotham Light" pitchFamily="2" charset="0"/>
                <a:cs typeface="Gotham Light" pitchFamily="2" charset="0"/>
              </a:rPr>
              <a:t>2</a:t>
            </a:r>
          </a:p>
        </p:txBody>
      </p:sp>
      <p:sp>
        <p:nvSpPr>
          <p:cNvPr id="119" name="CuadroTexto 118">
            <a:extLst>
              <a:ext uri="{FF2B5EF4-FFF2-40B4-BE49-F238E27FC236}">
                <a16:creationId xmlns="" xmlns:a16="http://schemas.microsoft.com/office/drawing/2014/main" id="{6DA49B16-69AB-7645-9786-87D4657A0C13}"/>
              </a:ext>
            </a:extLst>
          </p:cNvPr>
          <p:cNvSpPr txBox="1"/>
          <p:nvPr/>
        </p:nvSpPr>
        <p:spPr>
          <a:xfrm>
            <a:off x="554805" y="5533266"/>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Acceso a listado de participantes (3)</a:t>
            </a:r>
          </a:p>
        </p:txBody>
      </p:sp>
      <p:sp>
        <p:nvSpPr>
          <p:cNvPr id="120" name="CuadroTexto 119">
            <a:extLst>
              <a:ext uri="{FF2B5EF4-FFF2-40B4-BE49-F238E27FC236}">
                <a16:creationId xmlns="" xmlns:a16="http://schemas.microsoft.com/office/drawing/2014/main" id="{17E2E23D-54FC-1847-BDE6-9EABC3478240}"/>
              </a:ext>
            </a:extLst>
          </p:cNvPr>
          <p:cNvSpPr txBox="1"/>
          <p:nvPr/>
        </p:nvSpPr>
        <p:spPr>
          <a:xfrm>
            <a:off x="6703033" y="5535399"/>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21" name="CuadroTexto 120">
            <a:extLst>
              <a:ext uri="{FF2B5EF4-FFF2-40B4-BE49-F238E27FC236}">
                <a16:creationId xmlns="" xmlns:a16="http://schemas.microsoft.com/office/drawing/2014/main" id="{E5F6E27D-9357-DE4A-AB98-549FF363D180}"/>
              </a:ext>
            </a:extLst>
          </p:cNvPr>
          <p:cNvSpPr txBox="1"/>
          <p:nvPr/>
        </p:nvSpPr>
        <p:spPr>
          <a:xfrm>
            <a:off x="7943637" y="5535399"/>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22" name="CuadroTexto 121">
            <a:extLst>
              <a:ext uri="{FF2B5EF4-FFF2-40B4-BE49-F238E27FC236}">
                <a16:creationId xmlns="" xmlns:a16="http://schemas.microsoft.com/office/drawing/2014/main" id="{B4E70EF1-1F2B-C146-B0E2-349C797AE67B}"/>
              </a:ext>
            </a:extLst>
          </p:cNvPr>
          <p:cNvSpPr txBox="1"/>
          <p:nvPr/>
        </p:nvSpPr>
        <p:spPr>
          <a:xfrm>
            <a:off x="9184241" y="5535399"/>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23" name="CuadroTexto 122">
            <a:extLst>
              <a:ext uri="{FF2B5EF4-FFF2-40B4-BE49-F238E27FC236}">
                <a16:creationId xmlns="" xmlns:a16="http://schemas.microsoft.com/office/drawing/2014/main" id="{905EB594-B646-1D4C-A0CD-67371B8D408F}"/>
              </a:ext>
            </a:extLst>
          </p:cNvPr>
          <p:cNvSpPr txBox="1"/>
          <p:nvPr/>
        </p:nvSpPr>
        <p:spPr>
          <a:xfrm>
            <a:off x="10424845" y="5535399"/>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24" name="CuadroTexto 123">
            <a:extLst>
              <a:ext uri="{FF2B5EF4-FFF2-40B4-BE49-F238E27FC236}">
                <a16:creationId xmlns="" xmlns:a16="http://schemas.microsoft.com/office/drawing/2014/main" id="{7E342914-3F27-EA47-BD96-F842276F95F0}"/>
              </a:ext>
            </a:extLst>
          </p:cNvPr>
          <p:cNvSpPr txBox="1"/>
          <p:nvPr/>
        </p:nvSpPr>
        <p:spPr>
          <a:xfrm>
            <a:off x="554805" y="5716146"/>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Acceso de un Blogger del CLIENTE durante el evento</a:t>
            </a:r>
          </a:p>
        </p:txBody>
      </p:sp>
      <p:sp>
        <p:nvSpPr>
          <p:cNvPr id="125" name="CuadroTexto 124">
            <a:extLst>
              <a:ext uri="{FF2B5EF4-FFF2-40B4-BE49-F238E27FC236}">
                <a16:creationId xmlns="" xmlns:a16="http://schemas.microsoft.com/office/drawing/2014/main" id="{E649F916-5AE7-A147-AF75-41DDF0271B10}"/>
              </a:ext>
            </a:extLst>
          </p:cNvPr>
          <p:cNvSpPr txBox="1"/>
          <p:nvPr/>
        </p:nvSpPr>
        <p:spPr>
          <a:xfrm>
            <a:off x="6703033" y="5718279"/>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126" name="CuadroTexto 125">
            <a:extLst>
              <a:ext uri="{FF2B5EF4-FFF2-40B4-BE49-F238E27FC236}">
                <a16:creationId xmlns="" xmlns:a16="http://schemas.microsoft.com/office/drawing/2014/main" id="{60DF2825-F14F-654D-AE0B-956C8B6D03DD}"/>
              </a:ext>
            </a:extLst>
          </p:cNvPr>
          <p:cNvSpPr txBox="1"/>
          <p:nvPr/>
        </p:nvSpPr>
        <p:spPr>
          <a:xfrm>
            <a:off x="7943637" y="5718279"/>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127" name="CuadroTexto 126">
            <a:extLst>
              <a:ext uri="{FF2B5EF4-FFF2-40B4-BE49-F238E27FC236}">
                <a16:creationId xmlns="" xmlns:a16="http://schemas.microsoft.com/office/drawing/2014/main" id="{93734A4D-3655-A747-8E45-CACA8B6CFDD9}"/>
              </a:ext>
            </a:extLst>
          </p:cNvPr>
          <p:cNvSpPr txBox="1"/>
          <p:nvPr/>
        </p:nvSpPr>
        <p:spPr>
          <a:xfrm>
            <a:off x="9184241" y="5718279"/>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28" name="CuadroTexto 127">
            <a:extLst>
              <a:ext uri="{FF2B5EF4-FFF2-40B4-BE49-F238E27FC236}">
                <a16:creationId xmlns="" xmlns:a16="http://schemas.microsoft.com/office/drawing/2014/main" id="{EB087A19-D924-584A-9CBB-4A6A721AD390}"/>
              </a:ext>
            </a:extLst>
          </p:cNvPr>
          <p:cNvSpPr txBox="1"/>
          <p:nvPr/>
        </p:nvSpPr>
        <p:spPr>
          <a:xfrm>
            <a:off x="10424845" y="5718279"/>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39" name="CuadroTexto 138">
            <a:extLst>
              <a:ext uri="{FF2B5EF4-FFF2-40B4-BE49-F238E27FC236}">
                <a16:creationId xmlns="" xmlns:a16="http://schemas.microsoft.com/office/drawing/2014/main" id="{EC246E6B-CB82-E145-8E05-5DDDDA11D3DE}"/>
              </a:ext>
            </a:extLst>
          </p:cNvPr>
          <p:cNvSpPr txBox="1"/>
          <p:nvPr/>
        </p:nvSpPr>
        <p:spPr>
          <a:xfrm>
            <a:off x="6712177" y="5961103"/>
            <a:ext cx="1212350" cy="221018"/>
          </a:xfrm>
          <a:prstGeom prst="rect">
            <a:avLst/>
          </a:prstGeom>
          <a:solidFill>
            <a:srgbClr val="461E67"/>
          </a:solidFill>
          <a:ln>
            <a:solidFill>
              <a:schemeClr val="tx2"/>
            </a:solidFill>
          </a:ln>
        </p:spPr>
        <p:txBody>
          <a:bodyPr wrap="square" lIns="72000" tIns="18000" rIns="0" bIns="18000" rtlCol="0">
            <a:spAutoFit/>
          </a:bodyPr>
          <a:lstStyle/>
          <a:p>
            <a:pPr algn="ctr"/>
            <a:r>
              <a:rPr lang="es-PE" sz="1200" dirty="0">
                <a:solidFill>
                  <a:schemeClr val="bg1"/>
                </a:solidFill>
                <a:latin typeface="Gotham Medium" panose="02000604030000020004" pitchFamily="2" charset="0"/>
                <a:cs typeface="Gotham-LightItalic" pitchFamily="2" charset="0"/>
              </a:rPr>
              <a:t>$ 4,000</a:t>
            </a:r>
          </a:p>
        </p:txBody>
      </p:sp>
      <p:sp>
        <p:nvSpPr>
          <p:cNvPr id="140" name="CuadroTexto 139">
            <a:extLst>
              <a:ext uri="{FF2B5EF4-FFF2-40B4-BE49-F238E27FC236}">
                <a16:creationId xmlns="" xmlns:a16="http://schemas.microsoft.com/office/drawing/2014/main" id="{DAB9FBA4-C7E3-3F44-AA51-7F5F65B0D0DC}"/>
              </a:ext>
            </a:extLst>
          </p:cNvPr>
          <p:cNvSpPr txBox="1"/>
          <p:nvPr/>
        </p:nvSpPr>
        <p:spPr>
          <a:xfrm>
            <a:off x="7952781" y="5961103"/>
            <a:ext cx="1212350" cy="221018"/>
          </a:xfrm>
          <a:prstGeom prst="rect">
            <a:avLst/>
          </a:prstGeom>
          <a:solidFill>
            <a:srgbClr val="7030A0"/>
          </a:solidFill>
          <a:ln>
            <a:solidFill>
              <a:schemeClr val="tx2"/>
            </a:solidFill>
          </a:ln>
        </p:spPr>
        <p:txBody>
          <a:bodyPr wrap="square" lIns="72000" tIns="18000" rIns="0" bIns="18000" rtlCol="0">
            <a:spAutoFit/>
          </a:bodyPr>
          <a:lstStyle/>
          <a:p>
            <a:pPr algn="ctr"/>
            <a:r>
              <a:rPr lang="es-PE" sz="1200" dirty="0">
                <a:solidFill>
                  <a:schemeClr val="bg1"/>
                </a:solidFill>
                <a:latin typeface="Gotham Medium" panose="02000604030000020004" pitchFamily="2" charset="0"/>
                <a:cs typeface="Gotham-LightItalic" pitchFamily="2" charset="0"/>
              </a:rPr>
              <a:t>$ 8,000</a:t>
            </a:r>
          </a:p>
        </p:txBody>
      </p:sp>
      <p:sp>
        <p:nvSpPr>
          <p:cNvPr id="141" name="CuadroTexto 140">
            <a:extLst>
              <a:ext uri="{FF2B5EF4-FFF2-40B4-BE49-F238E27FC236}">
                <a16:creationId xmlns="" xmlns:a16="http://schemas.microsoft.com/office/drawing/2014/main" id="{FF958481-7D38-AD48-9599-F93F08A86785}"/>
              </a:ext>
            </a:extLst>
          </p:cNvPr>
          <p:cNvSpPr txBox="1"/>
          <p:nvPr/>
        </p:nvSpPr>
        <p:spPr>
          <a:xfrm>
            <a:off x="9193385" y="5961103"/>
            <a:ext cx="1212350" cy="221018"/>
          </a:xfrm>
          <a:prstGeom prst="rect">
            <a:avLst/>
          </a:prstGeom>
          <a:solidFill>
            <a:srgbClr val="461E67"/>
          </a:solidFill>
          <a:ln>
            <a:solidFill>
              <a:schemeClr val="tx2"/>
            </a:solidFill>
          </a:ln>
        </p:spPr>
        <p:txBody>
          <a:bodyPr wrap="square" lIns="72000" tIns="18000" rIns="0" bIns="18000" rtlCol="0">
            <a:spAutoFit/>
          </a:bodyPr>
          <a:lstStyle/>
          <a:p>
            <a:pPr algn="ctr"/>
            <a:r>
              <a:rPr lang="es-PE" sz="1200" dirty="0">
                <a:solidFill>
                  <a:schemeClr val="bg1"/>
                </a:solidFill>
                <a:latin typeface="Gotham Medium" panose="02000604030000020004" pitchFamily="2" charset="0"/>
                <a:cs typeface="Gotham-LightItalic" pitchFamily="2" charset="0"/>
              </a:rPr>
              <a:t>$ 17,000</a:t>
            </a:r>
          </a:p>
        </p:txBody>
      </p:sp>
      <p:sp>
        <p:nvSpPr>
          <p:cNvPr id="142" name="CuadroTexto 141">
            <a:extLst>
              <a:ext uri="{FF2B5EF4-FFF2-40B4-BE49-F238E27FC236}">
                <a16:creationId xmlns="" xmlns:a16="http://schemas.microsoft.com/office/drawing/2014/main" id="{BC2CE845-24E1-BE47-B23F-675762787CC3}"/>
              </a:ext>
            </a:extLst>
          </p:cNvPr>
          <p:cNvSpPr txBox="1"/>
          <p:nvPr/>
        </p:nvSpPr>
        <p:spPr>
          <a:xfrm>
            <a:off x="10433989" y="5961103"/>
            <a:ext cx="1212350" cy="221018"/>
          </a:xfrm>
          <a:prstGeom prst="rect">
            <a:avLst/>
          </a:prstGeom>
          <a:solidFill>
            <a:srgbClr val="7030A0"/>
          </a:solidFill>
          <a:ln>
            <a:solidFill>
              <a:schemeClr val="tx2"/>
            </a:solidFill>
          </a:ln>
        </p:spPr>
        <p:txBody>
          <a:bodyPr wrap="square" lIns="72000" tIns="18000" rIns="0" bIns="18000" rtlCol="0">
            <a:spAutoFit/>
          </a:bodyPr>
          <a:lstStyle/>
          <a:p>
            <a:pPr algn="ctr"/>
            <a:r>
              <a:rPr lang="es-PE" sz="1200" dirty="0">
                <a:solidFill>
                  <a:schemeClr val="bg1"/>
                </a:solidFill>
                <a:latin typeface="Gotham Medium" panose="02000604030000020004" pitchFamily="2" charset="0"/>
                <a:cs typeface="Gotham-LightItalic" pitchFamily="2" charset="0"/>
              </a:rPr>
              <a:t>$ 30,000</a:t>
            </a:r>
          </a:p>
        </p:txBody>
      </p:sp>
      <p:sp>
        <p:nvSpPr>
          <p:cNvPr id="129" name="Rectángulo 128">
            <a:extLst>
              <a:ext uri="{FF2B5EF4-FFF2-40B4-BE49-F238E27FC236}">
                <a16:creationId xmlns="" xmlns:a16="http://schemas.microsoft.com/office/drawing/2014/main" id="{054729EA-D9BB-7240-8ACE-61083AB9E908}"/>
              </a:ext>
            </a:extLst>
          </p:cNvPr>
          <p:cNvSpPr/>
          <p:nvPr/>
        </p:nvSpPr>
        <p:spPr>
          <a:xfrm>
            <a:off x="554805" y="6238390"/>
            <a:ext cx="6096000" cy="461665"/>
          </a:xfrm>
          <a:prstGeom prst="rect">
            <a:avLst/>
          </a:prstGeom>
        </p:spPr>
        <p:txBody>
          <a:bodyPr>
            <a:spAutoFit/>
          </a:bodyPr>
          <a:lstStyle/>
          <a:p>
            <a:r>
              <a:rPr lang="es-PE" sz="600" dirty="0">
                <a:latin typeface="Gotham Medium" panose="02000604030000020004" pitchFamily="2" charset="0"/>
                <a:cs typeface="Gotham-LightItalic" pitchFamily="2" charset="0"/>
              </a:rPr>
              <a:t>NOTAS</a:t>
            </a:r>
          </a:p>
          <a:p>
            <a:r>
              <a:rPr lang="es-PE" sz="600" dirty="0">
                <a:latin typeface="Gotham Light" pitchFamily="2" charset="0"/>
                <a:cs typeface="Gotham Light" pitchFamily="2" charset="0"/>
              </a:rPr>
              <a:t>(1) El espacio en la zona del foyer no incluye la estructura del stand</a:t>
            </a:r>
          </a:p>
          <a:p>
            <a:r>
              <a:rPr lang="es-PE" sz="600" dirty="0">
                <a:latin typeface="Gotham Light" pitchFamily="2" charset="0"/>
                <a:cs typeface="Gotham Light" pitchFamily="2" charset="0"/>
              </a:rPr>
              <a:t>(2) Los cupos deben ser asignados a un solo (no se pueden partir por día)</a:t>
            </a:r>
          </a:p>
          <a:p>
            <a:r>
              <a:rPr lang="es-PE" sz="600" dirty="0">
                <a:latin typeface="Gotham Light" pitchFamily="2" charset="0"/>
                <a:cs typeface="Gotham Light" pitchFamily="2" charset="0"/>
              </a:rPr>
              <a:t>(3) El listado de participantes sólo incluye datos corporativos</a:t>
            </a:r>
          </a:p>
        </p:txBody>
      </p:sp>
      <p:sp>
        <p:nvSpPr>
          <p:cNvPr id="131" name="CuadroTexto 130">
            <a:extLst>
              <a:ext uri="{FF2B5EF4-FFF2-40B4-BE49-F238E27FC236}">
                <a16:creationId xmlns="" xmlns:a16="http://schemas.microsoft.com/office/drawing/2014/main" id="{EC246E6B-CB82-E145-8E05-5DDDDA11D3DE}"/>
              </a:ext>
            </a:extLst>
          </p:cNvPr>
          <p:cNvSpPr txBox="1"/>
          <p:nvPr/>
        </p:nvSpPr>
        <p:spPr>
          <a:xfrm>
            <a:off x="554805" y="5958895"/>
            <a:ext cx="6123432" cy="221018"/>
          </a:xfrm>
          <a:prstGeom prst="rect">
            <a:avLst/>
          </a:prstGeom>
          <a:solidFill>
            <a:srgbClr val="7030A0"/>
          </a:solidFill>
          <a:ln>
            <a:solidFill>
              <a:schemeClr val="tx2"/>
            </a:solidFill>
          </a:ln>
        </p:spPr>
        <p:txBody>
          <a:bodyPr wrap="square" lIns="72000" tIns="18000" rIns="0" bIns="18000" rtlCol="0">
            <a:spAutoFit/>
          </a:bodyPr>
          <a:lstStyle/>
          <a:p>
            <a:r>
              <a:rPr lang="es-PE" sz="1200" dirty="0">
                <a:solidFill>
                  <a:schemeClr val="bg1"/>
                </a:solidFill>
                <a:latin typeface="Gotham Medium" panose="02000604030000020004" pitchFamily="2" charset="0"/>
                <a:cs typeface="Gotham-LightItalic" pitchFamily="2" charset="0"/>
              </a:rPr>
              <a:t>INVERSI</a:t>
            </a:r>
            <a:r>
              <a:rPr lang="en-US" sz="1200" dirty="0">
                <a:solidFill>
                  <a:schemeClr val="bg1"/>
                </a:solidFill>
                <a:latin typeface="Gotham Medium" panose="02000604030000020004" pitchFamily="2" charset="0"/>
                <a:cs typeface="Gotham-LightItalic" pitchFamily="2" charset="0"/>
              </a:rPr>
              <a:t>ÓN USD – No </a:t>
            </a:r>
            <a:r>
              <a:rPr lang="en-US" sz="1200" dirty="0" err="1">
                <a:solidFill>
                  <a:schemeClr val="bg1"/>
                </a:solidFill>
                <a:latin typeface="Gotham Medium" panose="02000604030000020004" pitchFamily="2" charset="0"/>
                <a:cs typeface="Gotham-LightItalic" pitchFamily="2" charset="0"/>
              </a:rPr>
              <a:t>incluye</a:t>
            </a:r>
            <a:r>
              <a:rPr lang="en-US" sz="1200" dirty="0">
                <a:solidFill>
                  <a:schemeClr val="bg1"/>
                </a:solidFill>
                <a:latin typeface="Gotham Medium" panose="02000604030000020004" pitchFamily="2" charset="0"/>
                <a:cs typeface="Gotham-LightItalic" pitchFamily="2" charset="0"/>
              </a:rPr>
              <a:t> IGV</a:t>
            </a:r>
            <a:endParaRPr lang="es-PE" sz="1200" dirty="0">
              <a:solidFill>
                <a:schemeClr val="bg1"/>
              </a:solidFill>
              <a:latin typeface="Gotham Medium" panose="02000604030000020004" pitchFamily="2" charset="0"/>
              <a:cs typeface="Gotham-LightItalic" pitchFamily="2" charset="0"/>
            </a:endParaRPr>
          </a:p>
        </p:txBody>
      </p:sp>
      <p:sp>
        <p:nvSpPr>
          <p:cNvPr id="132" name="CuadroTexto 131">
            <a:extLst>
              <a:ext uri="{FF2B5EF4-FFF2-40B4-BE49-F238E27FC236}">
                <a16:creationId xmlns="" xmlns:a16="http://schemas.microsoft.com/office/drawing/2014/main" id="{9EE366ED-7828-4344-87FE-B8BE01BF04C1}"/>
              </a:ext>
            </a:extLst>
          </p:cNvPr>
          <p:cNvSpPr txBox="1"/>
          <p:nvPr/>
        </p:nvSpPr>
        <p:spPr>
          <a:xfrm>
            <a:off x="6411893" y="215345"/>
            <a:ext cx="5506637" cy="400110"/>
          </a:xfrm>
          <a:prstGeom prst="rect">
            <a:avLst/>
          </a:prstGeom>
          <a:noFill/>
        </p:spPr>
        <p:txBody>
          <a:bodyPr wrap="square" rtlCol="0">
            <a:spAutoFit/>
          </a:bodyPr>
          <a:lstStyle/>
          <a:p>
            <a:pPr algn="r"/>
            <a:r>
              <a:rPr lang="es-PE" sz="2000" dirty="0">
                <a:solidFill>
                  <a:schemeClr val="bg1"/>
                </a:solidFill>
                <a:latin typeface="Gotham Bold" panose="02000604030000020004" pitchFamily="2" charset="0"/>
                <a:cs typeface="Calibri" panose="020F0502020204030204" pitchFamily="34" charset="0"/>
              </a:rPr>
              <a:t>PATROCINIOS</a:t>
            </a:r>
          </a:p>
        </p:txBody>
      </p:sp>
      <p:sp>
        <p:nvSpPr>
          <p:cNvPr id="133" name="CuadroTexto 132">
            <a:extLst>
              <a:ext uri="{FF2B5EF4-FFF2-40B4-BE49-F238E27FC236}">
                <a16:creationId xmlns="" xmlns:a16="http://schemas.microsoft.com/office/drawing/2014/main" id="{2AF25370-0BDD-1B45-982E-97FF0E2D5D4A}"/>
              </a:ext>
            </a:extLst>
          </p:cNvPr>
          <p:cNvSpPr txBox="1"/>
          <p:nvPr/>
        </p:nvSpPr>
        <p:spPr>
          <a:xfrm>
            <a:off x="8090705" y="543486"/>
            <a:ext cx="3827826" cy="323165"/>
          </a:xfrm>
          <a:prstGeom prst="rect">
            <a:avLst/>
          </a:prstGeom>
          <a:noFill/>
        </p:spPr>
        <p:txBody>
          <a:bodyPr wrap="square" rtlCol="0">
            <a:spAutoFit/>
          </a:bodyPr>
          <a:lstStyle/>
          <a:p>
            <a:pPr algn="r"/>
            <a:r>
              <a:rPr lang="es-PE" sz="1500">
                <a:solidFill>
                  <a:schemeClr val="bg1"/>
                </a:solidFill>
                <a:latin typeface="Gotham Light" pitchFamily="2" charset="0"/>
                <a:cs typeface="Gotham Light" pitchFamily="2" charset="0"/>
              </a:rPr>
              <a:t>BENEFICIOS - EVENTO </a:t>
            </a:r>
            <a:r>
              <a:rPr lang="es-PE" sz="1500" dirty="0">
                <a:solidFill>
                  <a:schemeClr val="bg1"/>
                </a:solidFill>
                <a:latin typeface="Gotham Light" pitchFamily="2" charset="0"/>
                <a:cs typeface="Gotham Light" pitchFamily="2" charset="0"/>
              </a:rPr>
              <a:t>100% DIGITAL</a:t>
            </a:r>
          </a:p>
        </p:txBody>
      </p:sp>
      <p:sp>
        <p:nvSpPr>
          <p:cNvPr id="130" name="CuadroTexto 129">
            <a:extLst>
              <a:ext uri="{FF2B5EF4-FFF2-40B4-BE49-F238E27FC236}">
                <a16:creationId xmlns="" xmlns:a16="http://schemas.microsoft.com/office/drawing/2014/main" id="{7A6A9C79-04B6-3340-9D60-1CC52FC80C0C}"/>
              </a:ext>
            </a:extLst>
          </p:cNvPr>
          <p:cNvSpPr txBox="1"/>
          <p:nvPr/>
        </p:nvSpPr>
        <p:spPr>
          <a:xfrm>
            <a:off x="554805" y="4056759"/>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Comunicación de sorteo de cliente en voz en off  (1 vez por d</a:t>
            </a:r>
            <a:r>
              <a:rPr lang="en-US" sz="800" dirty="0" err="1">
                <a:solidFill>
                  <a:schemeClr val="tx1">
                    <a:lumMod val="65000"/>
                    <a:lumOff val="35000"/>
                  </a:schemeClr>
                </a:solidFill>
                <a:latin typeface="Gotham Light" pitchFamily="2" charset="0"/>
                <a:cs typeface="Gotham Light" pitchFamily="2" charset="0"/>
              </a:rPr>
              <a:t>í</a:t>
            </a:r>
            <a:r>
              <a:rPr lang="es-PE" sz="800" dirty="0">
                <a:solidFill>
                  <a:schemeClr val="tx1">
                    <a:lumMod val="65000"/>
                    <a:lumOff val="35000"/>
                  </a:schemeClr>
                </a:solidFill>
                <a:latin typeface="Gotham Light" pitchFamily="2" charset="0"/>
                <a:cs typeface="Gotham Light" pitchFamily="2" charset="0"/>
              </a:rPr>
              <a:t>a) y tips del evento (revisar din</a:t>
            </a:r>
            <a:r>
              <a:rPr lang="en-US" sz="800" dirty="0" err="1">
                <a:solidFill>
                  <a:schemeClr val="tx1">
                    <a:lumMod val="65000"/>
                    <a:lumOff val="35000"/>
                  </a:schemeClr>
                </a:solidFill>
                <a:latin typeface="Gotham Light" pitchFamily="2" charset="0"/>
                <a:cs typeface="Gotham Light" pitchFamily="2" charset="0"/>
              </a:rPr>
              <a:t>á</a:t>
            </a:r>
            <a:r>
              <a:rPr lang="es-PE" sz="800" dirty="0">
                <a:solidFill>
                  <a:schemeClr val="tx1">
                    <a:lumMod val="65000"/>
                    <a:lumOff val="35000"/>
                  </a:schemeClr>
                </a:solidFill>
                <a:latin typeface="Gotham Light" pitchFamily="2" charset="0"/>
                <a:cs typeface="Gotham Light" pitchFamily="2" charset="0"/>
              </a:rPr>
              <a:t>mica con Seminarium)</a:t>
            </a:r>
          </a:p>
        </p:txBody>
      </p:sp>
      <p:sp>
        <p:nvSpPr>
          <p:cNvPr id="134" name="CuadroTexto 133">
            <a:extLst>
              <a:ext uri="{FF2B5EF4-FFF2-40B4-BE49-F238E27FC236}">
                <a16:creationId xmlns="" xmlns:a16="http://schemas.microsoft.com/office/drawing/2014/main" id="{1A834A80-3633-0449-BE26-443464DB92B5}"/>
              </a:ext>
            </a:extLst>
          </p:cNvPr>
          <p:cNvSpPr txBox="1"/>
          <p:nvPr/>
        </p:nvSpPr>
        <p:spPr>
          <a:xfrm>
            <a:off x="6703033" y="4058892"/>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35" name="CuadroTexto 134">
            <a:extLst>
              <a:ext uri="{FF2B5EF4-FFF2-40B4-BE49-F238E27FC236}">
                <a16:creationId xmlns="" xmlns:a16="http://schemas.microsoft.com/office/drawing/2014/main" id="{BFD41937-0D72-8647-8490-94A52F09AA50}"/>
              </a:ext>
            </a:extLst>
          </p:cNvPr>
          <p:cNvSpPr txBox="1"/>
          <p:nvPr/>
        </p:nvSpPr>
        <p:spPr>
          <a:xfrm>
            <a:off x="7943637" y="4058892"/>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36" name="CuadroTexto 135">
            <a:extLst>
              <a:ext uri="{FF2B5EF4-FFF2-40B4-BE49-F238E27FC236}">
                <a16:creationId xmlns="" xmlns:a16="http://schemas.microsoft.com/office/drawing/2014/main" id="{E728DD25-0A68-6849-AB67-9BD9D1AB14D9}"/>
              </a:ext>
            </a:extLst>
          </p:cNvPr>
          <p:cNvSpPr txBox="1"/>
          <p:nvPr/>
        </p:nvSpPr>
        <p:spPr>
          <a:xfrm>
            <a:off x="9184241" y="4058892"/>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37" name="CuadroTexto 136">
            <a:extLst>
              <a:ext uri="{FF2B5EF4-FFF2-40B4-BE49-F238E27FC236}">
                <a16:creationId xmlns="" xmlns:a16="http://schemas.microsoft.com/office/drawing/2014/main" id="{5F9BA169-B78E-3647-8340-10FE02562B77}"/>
              </a:ext>
            </a:extLst>
          </p:cNvPr>
          <p:cNvSpPr txBox="1"/>
          <p:nvPr/>
        </p:nvSpPr>
        <p:spPr>
          <a:xfrm>
            <a:off x="10424845" y="4058892"/>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38" name="CuadroTexto 137">
            <a:extLst>
              <a:ext uri="{FF2B5EF4-FFF2-40B4-BE49-F238E27FC236}">
                <a16:creationId xmlns="" xmlns:a16="http://schemas.microsoft.com/office/drawing/2014/main" id="{66D6FA87-7D60-1F4E-AA19-B1AA572E3DEA}"/>
              </a:ext>
            </a:extLst>
          </p:cNvPr>
          <p:cNvSpPr txBox="1"/>
          <p:nvPr/>
        </p:nvSpPr>
        <p:spPr>
          <a:xfrm>
            <a:off x="554805" y="3864581"/>
            <a:ext cx="6119974" cy="159462"/>
          </a:xfrm>
          <a:prstGeom prst="rect">
            <a:avLst/>
          </a:prstGeom>
          <a:noFill/>
          <a:ln>
            <a:solidFill>
              <a:srgbClr val="0070C0"/>
            </a:solidFill>
          </a:ln>
        </p:spPr>
        <p:txBody>
          <a:bodyPr wrap="square" lIns="72000" tIns="18000" rIns="0" bIns="18000" rtlCol="0">
            <a:spAutoFit/>
          </a:bodyPr>
          <a:lstStyle/>
          <a:p>
            <a:r>
              <a:rPr lang="es-PE" sz="800" dirty="0">
                <a:solidFill>
                  <a:schemeClr val="tx1">
                    <a:lumMod val="65000"/>
                    <a:lumOff val="35000"/>
                  </a:schemeClr>
                </a:solidFill>
                <a:latin typeface="Gotham Light" pitchFamily="2" charset="0"/>
                <a:cs typeface="Gotham Light" pitchFamily="2" charset="0"/>
              </a:rPr>
              <a:t>Chat en línea con participantes y videollamada (habilitado para conversacion desde participante y desde stand)</a:t>
            </a:r>
          </a:p>
        </p:txBody>
      </p:sp>
      <p:sp>
        <p:nvSpPr>
          <p:cNvPr id="143" name="CuadroTexto 142">
            <a:extLst>
              <a:ext uri="{FF2B5EF4-FFF2-40B4-BE49-F238E27FC236}">
                <a16:creationId xmlns="" xmlns:a16="http://schemas.microsoft.com/office/drawing/2014/main" id="{FD93E67A-5A83-DD4C-8D91-5F2F965A2E09}"/>
              </a:ext>
            </a:extLst>
          </p:cNvPr>
          <p:cNvSpPr txBox="1"/>
          <p:nvPr/>
        </p:nvSpPr>
        <p:spPr>
          <a:xfrm>
            <a:off x="6703033" y="3866714"/>
            <a:ext cx="1212350" cy="159462"/>
          </a:xfrm>
          <a:prstGeom prst="rect">
            <a:avLst/>
          </a:prstGeom>
          <a:noFill/>
          <a:ln>
            <a:solidFill>
              <a:srgbClr val="0070C0"/>
            </a:solidFill>
          </a:ln>
        </p:spPr>
        <p:txBody>
          <a:bodyPr wrap="square" lIns="72000" tIns="18000" rIns="0" bIns="18000" rtlCol="0">
            <a:spAutoFit/>
          </a:bodyPr>
          <a:lstStyle/>
          <a:p>
            <a:pPr algn="ctr"/>
            <a:endParaRPr lang="es-PE" sz="800" dirty="0">
              <a:solidFill>
                <a:schemeClr val="tx1">
                  <a:lumMod val="65000"/>
                  <a:lumOff val="35000"/>
                </a:schemeClr>
              </a:solidFill>
              <a:latin typeface="Gotham Light" pitchFamily="2" charset="0"/>
              <a:cs typeface="Gotham Light" pitchFamily="2" charset="0"/>
            </a:endParaRPr>
          </a:p>
        </p:txBody>
      </p:sp>
      <p:sp>
        <p:nvSpPr>
          <p:cNvPr id="144" name="CuadroTexto 143">
            <a:extLst>
              <a:ext uri="{FF2B5EF4-FFF2-40B4-BE49-F238E27FC236}">
                <a16:creationId xmlns="" xmlns:a16="http://schemas.microsoft.com/office/drawing/2014/main" id="{E39C2C34-0BFF-E945-91AD-F5E78080FFF6}"/>
              </a:ext>
            </a:extLst>
          </p:cNvPr>
          <p:cNvSpPr txBox="1"/>
          <p:nvPr/>
        </p:nvSpPr>
        <p:spPr>
          <a:xfrm>
            <a:off x="7957246" y="3866714"/>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45" name="CuadroTexto 144">
            <a:extLst>
              <a:ext uri="{FF2B5EF4-FFF2-40B4-BE49-F238E27FC236}">
                <a16:creationId xmlns="" xmlns:a16="http://schemas.microsoft.com/office/drawing/2014/main" id="{5F93166B-AF8B-9A47-8B06-55771EBDEC88}"/>
              </a:ext>
            </a:extLst>
          </p:cNvPr>
          <p:cNvSpPr txBox="1"/>
          <p:nvPr/>
        </p:nvSpPr>
        <p:spPr>
          <a:xfrm>
            <a:off x="9184241" y="3866714"/>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
        <p:nvSpPr>
          <p:cNvPr id="146" name="CuadroTexto 145">
            <a:extLst>
              <a:ext uri="{FF2B5EF4-FFF2-40B4-BE49-F238E27FC236}">
                <a16:creationId xmlns="" xmlns:a16="http://schemas.microsoft.com/office/drawing/2014/main" id="{136E4026-A910-464B-9CD3-83CFCC58286D}"/>
              </a:ext>
            </a:extLst>
          </p:cNvPr>
          <p:cNvSpPr txBox="1"/>
          <p:nvPr/>
        </p:nvSpPr>
        <p:spPr>
          <a:xfrm>
            <a:off x="10424845" y="3866714"/>
            <a:ext cx="1212350" cy="159462"/>
          </a:xfrm>
          <a:prstGeom prst="rect">
            <a:avLst/>
          </a:prstGeom>
          <a:noFill/>
          <a:ln>
            <a:solidFill>
              <a:srgbClr val="0070C0"/>
            </a:solidFill>
          </a:ln>
        </p:spPr>
        <p:txBody>
          <a:bodyPr wrap="square" lIns="72000" tIns="18000" rIns="0" bIns="18000" rtlCol="0">
            <a:spAutoFit/>
          </a:bodyPr>
          <a:lstStyle/>
          <a:p>
            <a:pPr algn="ctr"/>
            <a:r>
              <a:rPr lang="es-PE" sz="800" b="1" dirty="0">
                <a:solidFill>
                  <a:schemeClr val="accent6"/>
                </a:solidFill>
                <a:latin typeface="Gotham Bold" panose="02000604030000020004" pitchFamily="2" charset="0"/>
                <a:cs typeface="Gotham-LightItalic" pitchFamily="2" charset="0"/>
              </a:rPr>
              <a:t>✓</a:t>
            </a:r>
            <a:endParaRPr lang="es-PE" sz="800" dirty="0">
              <a:solidFill>
                <a:schemeClr val="tx1">
                  <a:lumMod val="65000"/>
                  <a:lumOff val="35000"/>
                </a:schemeClr>
              </a:solidFill>
              <a:latin typeface="Gotham Light" pitchFamily="2" charset="0"/>
              <a:cs typeface="Gotham Light" pitchFamily="2" charset="0"/>
            </a:endParaRPr>
          </a:p>
        </p:txBody>
      </p:sp>
    </p:spTree>
    <p:extLst>
      <p:ext uri="{BB962C8B-B14F-4D97-AF65-F5344CB8AC3E}">
        <p14:creationId xmlns:p14="http://schemas.microsoft.com/office/powerpoint/2010/main" val="191877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2" name="CuadroTexto 131">
            <a:extLst>
              <a:ext uri="{FF2B5EF4-FFF2-40B4-BE49-F238E27FC236}">
                <a16:creationId xmlns="" xmlns:a16="http://schemas.microsoft.com/office/drawing/2014/main" id="{9EE366ED-7828-4344-87FE-B8BE01BF04C1}"/>
              </a:ext>
            </a:extLst>
          </p:cNvPr>
          <p:cNvSpPr txBox="1"/>
          <p:nvPr/>
        </p:nvSpPr>
        <p:spPr>
          <a:xfrm>
            <a:off x="6411893" y="215345"/>
            <a:ext cx="5506637" cy="400110"/>
          </a:xfrm>
          <a:prstGeom prst="rect">
            <a:avLst/>
          </a:prstGeom>
          <a:noFill/>
        </p:spPr>
        <p:txBody>
          <a:bodyPr wrap="square" rtlCol="0">
            <a:spAutoFit/>
          </a:bodyPr>
          <a:lstStyle/>
          <a:p>
            <a:pPr algn="r"/>
            <a:r>
              <a:rPr lang="es-PE" sz="2000" dirty="0">
                <a:solidFill>
                  <a:schemeClr val="bg1"/>
                </a:solidFill>
                <a:latin typeface="Gotham Bold" panose="02000604030000020004" pitchFamily="2" charset="0"/>
                <a:cs typeface="Calibri" panose="020F0502020204030204" pitchFamily="34" charset="0"/>
              </a:rPr>
              <a:t>PATROCINIOS</a:t>
            </a:r>
          </a:p>
        </p:txBody>
      </p:sp>
      <p:sp>
        <p:nvSpPr>
          <p:cNvPr id="133" name="CuadroTexto 132">
            <a:extLst>
              <a:ext uri="{FF2B5EF4-FFF2-40B4-BE49-F238E27FC236}">
                <a16:creationId xmlns="" xmlns:a16="http://schemas.microsoft.com/office/drawing/2014/main" id="{2AF25370-0BDD-1B45-982E-97FF0E2D5D4A}"/>
              </a:ext>
            </a:extLst>
          </p:cNvPr>
          <p:cNvSpPr txBox="1"/>
          <p:nvPr/>
        </p:nvSpPr>
        <p:spPr>
          <a:xfrm>
            <a:off x="7280477" y="543486"/>
            <a:ext cx="4638054" cy="323165"/>
          </a:xfrm>
          <a:prstGeom prst="rect">
            <a:avLst/>
          </a:prstGeom>
          <a:noFill/>
        </p:spPr>
        <p:txBody>
          <a:bodyPr wrap="square" rtlCol="0">
            <a:spAutoFit/>
          </a:bodyPr>
          <a:lstStyle/>
          <a:p>
            <a:pPr algn="r"/>
            <a:r>
              <a:rPr lang="es-PE" sz="1500" dirty="0">
                <a:solidFill>
                  <a:schemeClr val="bg1"/>
                </a:solidFill>
                <a:latin typeface="Gotham Light" pitchFamily="2" charset="0"/>
                <a:cs typeface="Gotham Light" pitchFamily="2" charset="0"/>
              </a:rPr>
              <a:t>EVENTO DIGITAL PROPIO</a:t>
            </a:r>
          </a:p>
        </p:txBody>
      </p:sp>
      <p:pic>
        <p:nvPicPr>
          <p:cNvPr id="13" name="Imagen 12">
            <a:extLst>
              <a:ext uri="{FF2B5EF4-FFF2-40B4-BE49-F238E27FC236}">
                <a16:creationId xmlns="" xmlns:a16="http://schemas.microsoft.com/office/drawing/2014/main" id="{D6488D90-8A5E-1144-B1E8-7C1528CB2AD2}"/>
              </a:ext>
            </a:extLst>
          </p:cNvPr>
          <p:cNvPicPr>
            <a:picLocks noChangeAspect="1"/>
          </p:cNvPicPr>
          <p:nvPr/>
        </p:nvPicPr>
        <p:blipFill rotWithShape="1">
          <a:blip r:embed="rId3"/>
          <a:srcRect l="39312" t="17080" r="15657"/>
          <a:stretch/>
        </p:blipFill>
        <p:spPr>
          <a:xfrm>
            <a:off x="7450587" y="1104405"/>
            <a:ext cx="4753288" cy="5765471"/>
          </a:xfrm>
          <a:prstGeom prst="rect">
            <a:avLst/>
          </a:prstGeom>
        </p:spPr>
      </p:pic>
      <p:sp>
        <p:nvSpPr>
          <p:cNvPr id="14" name="CuadroTexto 13">
            <a:extLst>
              <a:ext uri="{FF2B5EF4-FFF2-40B4-BE49-F238E27FC236}">
                <a16:creationId xmlns="" xmlns:a16="http://schemas.microsoft.com/office/drawing/2014/main" id="{243FBC34-4877-B34C-84D6-58E99E10FE3F}"/>
              </a:ext>
            </a:extLst>
          </p:cNvPr>
          <p:cNvSpPr txBox="1"/>
          <p:nvPr/>
        </p:nvSpPr>
        <p:spPr>
          <a:xfrm>
            <a:off x="3263614" y="3716088"/>
            <a:ext cx="3614066" cy="492443"/>
          </a:xfrm>
          <a:prstGeom prst="rect">
            <a:avLst/>
          </a:prstGeom>
          <a:noFill/>
        </p:spPr>
        <p:txBody>
          <a:bodyPr wrap="none" rtlCol="0">
            <a:spAutoFit/>
          </a:bodyPr>
          <a:lstStyle>
            <a:defPPr>
              <a:defRPr lang="es-PE"/>
            </a:defPPr>
            <a:lvl1pPr algn="ctr">
              <a:defRPr sz="1600">
                <a:solidFill>
                  <a:srgbClr val="7030A0"/>
                </a:solidFill>
                <a:latin typeface="Gotham Light" pitchFamily="2" charset="0"/>
                <a:cs typeface="Gotham Light" pitchFamily="2" charset="0"/>
              </a:defRPr>
            </a:lvl1pPr>
          </a:lstStyle>
          <a:p>
            <a:pPr algn="r"/>
            <a:r>
              <a:rPr lang="es-PE" sz="2600" dirty="0"/>
              <a:t>Evento digital propio</a:t>
            </a:r>
          </a:p>
        </p:txBody>
      </p:sp>
      <p:pic>
        <p:nvPicPr>
          <p:cNvPr id="15" name="Imagen 14">
            <a:extLst>
              <a:ext uri="{FF2B5EF4-FFF2-40B4-BE49-F238E27FC236}">
                <a16:creationId xmlns="" xmlns:a16="http://schemas.microsoft.com/office/drawing/2014/main" id="{43B60C4D-6D94-1642-ABCD-561FF7EA0CEB}"/>
              </a:ext>
            </a:extLst>
          </p:cNvPr>
          <p:cNvPicPr>
            <a:picLocks noChangeAspect="1"/>
          </p:cNvPicPr>
          <p:nvPr/>
        </p:nvPicPr>
        <p:blipFill>
          <a:blip r:embed="rId4"/>
          <a:srcRect/>
          <a:stretch/>
        </p:blipFill>
        <p:spPr>
          <a:xfrm>
            <a:off x="6956387" y="3586128"/>
            <a:ext cx="929915" cy="929915"/>
          </a:xfrm>
          <a:prstGeom prst="rect">
            <a:avLst/>
          </a:prstGeom>
        </p:spPr>
      </p:pic>
      <p:sp>
        <p:nvSpPr>
          <p:cNvPr id="19" name="CuadroTexto 18">
            <a:extLst>
              <a:ext uri="{FF2B5EF4-FFF2-40B4-BE49-F238E27FC236}">
                <a16:creationId xmlns="" xmlns:a16="http://schemas.microsoft.com/office/drawing/2014/main" id="{4514F277-58A6-964D-BB20-B1AE0C6B0024}"/>
              </a:ext>
            </a:extLst>
          </p:cNvPr>
          <p:cNvSpPr txBox="1"/>
          <p:nvPr/>
        </p:nvSpPr>
        <p:spPr>
          <a:xfrm>
            <a:off x="2124391" y="5208260"/>
            <a:ext cx="4753289" cy="892552"/>
          </a:xfrm>
          <a:prstGeom prst="rect">
            <a:avLst/>
          </a:prstGeom>
          <a:noFill/>
        </p:spPr>
        <p:txBody>
          <a:bodyPr wrap="square" rtlCol="0">
            <a:spAutoFit/>
          </a:bodyPr>
          <a:lstStyle>
            <a:defPPr>
              <a:defRPr lang="es-PE"/>
            </a:defPPr>
            <a:lvl1pPr algn="ctr">
              <a:defRPr sz="2800">
                <a:solidFill>
                  <a:srgbClr val="7030A0"/>
                </a:solidFill>
                <a:latin typeface="Gotham Light" pitchFamily="2" charset="0"/>
                <a:cs typeface="Gotham Light" pitchFamily="2" charset="0"/>
              </a:defRPr>
            </a:lvl1pPr>
          </a:lstStyle>
          <a:p>
            <a:pPr algn="r"/>
            <a:r>
              <a:rPr lang="es-PE" sz="2600" dirty="0"/>
              <a:t>Forma parte de las tardes patrocinadas</a:t>
            </a:r>
          </a:p>
        </p:txBody>
      </p:sp>
      <p:sp>
        <p:nvSpPr>
          <p:cNvPr id="20" name="CuadroTexto 19">
            <a:extLst>
              <a:ext uri="{FF2B5EF4-FFF2-40B4-BE49-F238E27FC236}">
                <a16:creationId xmlns="" xmlns:a16="http://schemas.microsoft.com/office/drawing/2014/main" id="{FDEC3F6A-4CCC-B042-A319-E5DB15F74981}"/>
              </a:ext>
            </a:extLst>
          </p:cNvPr>
          <p:cNvSpPr txBox="1"/>
          <p:nvPr/>
        </p:nvSpPr>
        <p:spPr>
          <a:xfrm>
            <a:off x="493962" y="1802710"/>
            <a:ext cx="6650916" cy="954107"/>
          </a:xfrm>
          <a:prstGeom prst="rect">
            <a:avLst/>
          </a:prstGeom>
          <a:noFill/>
        </p:spPr>
        <p:txBody>
          <a:bodyPr wrap="square" rtlCol="0">
            <a:spAutoFit/>
          </a:bodyPr>
          <a:lstStyle>
            <a:defPPr>
              <a:defRPr lang="es-PE"/>
            </a:defPPr>
            <a:lvl1pPr algn="ctr">
              <a:defRPr sz="2800">
                <a:solidFill>
                  <a:srgbClr val="7030A0"/>
                </a:solidFill>
                <a:latin typeface="Gotham Light" pitchFamily="2" charset="0"/>
                <a:cs typeface="Gotham Light" pitchFamily="2" charset="0"/>
              </a:defRPr>
            </a:lvl1pPr>
          </a:lstStyle>
          <a:p>
            <a:r>
              <a:rPr lang="es-PE" b="1" dirty="0">
                <a:latin typeface="Gotham Bold" panose="02000604030000020004" pitchFamily="2" charset="0"/>
              </a:rPr>
              <a:t>UN ESPACIO IDEAL PARA PROMOVER TU MARCA</a:t>
            </a:r>
          </a:p>
        </p:txBody>
      </p:sp>
      <p:pic>
        <p:nvPicPr>
          <p:cNvPr id="11" name="Imagen 10">
            <a:extLst>
              <a:ext uri="{FF2B5EF4-FFF2-40B4-BE49-F238E27FC236}">
                <a16:creationId xmlns="" xmlns:a16="http://schemas.microsoft.com/office/drawing/2014/main" id="{4AB7BBCB-173B-C145-9558-048A7F4BED40}"/>
              </a:ext>
            </a:extLst>
          </p:cNvPr>
          <p:cNvPicPr>
            <a:picLocks noChangeAspect="1"/>
          </p:cNvPicPr>
          <p:nvPr/>
        </p:nvPicPr>
        <p:blipFill>
          <a:blip r:embed="rId5"/>
          <a:srcRect/>
          <a:stretch/>
        </p:blipFill>
        <p:spPr>
          <a:xfrm>
            <a:off x="6956386" y="5268674"/>
            <a:ext cx="929915" cy="929915"/>
          </a:xfrm>
          <a:prstGeom prst="rect">
            <a:avLst/>
          </a:prstGeom>
        </p:spPr>
      </p:pic>
    </p:spTree>
    <p:extLst>
      <p:ext uri="{BB962C8B-B14F-4D97-AF65-F5344CB8AC3E}">
        <p14:creationId xmlns:p14="http://schemas.microsoft.com/office/powerpoint/2010/main" val="736963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2" name="CuadroTexto 131">
            <a:extLst>
              <a:ext uri="{FF2B5EF4-FFF2-40B4-BE49-F238E27FC236}">
                <a16:creationId xmlns="" xmlns:a16="http://schemas.microsoft.com/office/drawing/2014/main" id="{9EE366ED-7828-4344-87FE-B8BE01BF04C1}"/>
              </a:ext>
            </a:extLst>
          </p:cNvPr>
          <p:cNvSpPr txBox="1"/>
          <p:nvPr/>
        </p:nvSpPr>
        <p:spPr>
          <a:xfrm>
            <a:off x="6411893" y="215345"/>
            <a:ext cx="5506637" cy="400110"/>
          </a:xfrm>
          <a:prstGeom prst="rect">
            <a:avLst/>
          </a:prstGeom>
          <a:noFill/>
        </p:spPr>
        <p:txBody>
          <a:bodyPr wrap="square" rtlCol="0">
            <a:spAutoFit/>
          </a:bodyPr>
          <a:lstStyle/>
          <a:p>
            <a:pPr algn="r"/>
            <a:r>
              <a:rPr lang="es-PE" sz="2000" dirty="0">
                <a:solidFill>
                  <a:schemeClr val="bg1"/>
                </a:solidFill>
                <a:latin typeface="Gotham Bold" panose="02000604030000020004" pitchFamily="2" charset="0"/>
                <a:cs typeface="Calibri" panose="020F0502020204030204" pitchFamily="34" charset="0"/>
              </a:rPr>
              <a:t>PATROCINIOS</a:t>
            </a:r>
          </a:p>
        </p:txBody>
      </p:sp>
      <p:sp>
        <p:nvSpPr>
          <p:cNvPr id="133" name="CuadroTexto 132">
            <a:extLst>
              <a:ext uri="{FF2B5EF4-FFF2-40B4-BE49-F238E27FC236}">
                <a16:creationId xmlns="" xmlns:a16="http://schemas.microsoft.com/office/drawing/2014/main" id="{2AF25370-0BDD-1B45-982E-97FF0E2D5D4A}"/>
              </a:ext>
            </a:extLst>
          </p:cNvPr>
          <p:cNvSpPr txBox="1"/>
          <p:nvPr/>
        </p:nvSpPr>
        <p:spPr>
          <a:xfrm>
            <a:off x="7280477" y="543486"/>
            <a:ext cx="4638054" cy="323165"/>
          </a:xfrm>
          <a:prstGeom prst="rect">
            <a:avLst/>
          </a:prstGeom>
          <a:noFill/>
        </p:spPr>
        <p:txBody>
          <a:bodyPr wrap="square" rtlCol="0">
            <a:spAutoFit/>
          </a:bodyPr>
          <a:lstStyle/>
          <a:p>
            <a:pPr algn="r"/>
            <a:r>
              <a:rPr lang="es-PE" sz="1500" dirty="0">
                <a:solidFill>
                  <a:schemeClr val="bg1"/>
                </a:solidFill>
                <a:latin typeface="Gotham Light" pitchFamily="2" charset="0"/>
                <a:cs typeface="Gotham Light" pitchFamily="2" charset="0"/>
              </a:rPr>
              <a:t>EVENTO DIGITAL PROPIO</a:t>
            </a:r>
          </a:p>
        </p:txBody>
      </p:sp>
      <p:sp>
        <p:nvSpPr>
          <p:cNvPr id="17" name="CuadroTexto 16">
            <a:extLst>
              <a:ext uri="{FF2B5EF4-FFF2-40B4-BE49-F238E27FC236}">
                <a16:creationId xmlns="" xmlns:a16="http://schemas.microsoft.com/office/drawing/2014/main" id="{EBD7B17A-8694-8145-AD63-2FF1D3E3E7DC}"/>
              </a:ext>
            </a:extLst>
          </p:cNvPr>
          <p:cNvSpPr txBox="1"/>
          <p:nvPr/>
        </p:nvSpPr>
        <p:spPr>
          <a:xfrm>
            <a:off x="2121332" y="1763606"/>
            <a:ext cx="4777270" cy="323165"/>
          </a:xfrm>
          <a:prstGeom prst="rect">
            <a:avLst/>
          </a:prstGeom>
          <a:noFill/>
        </p:spPr>
        <p:txBody>
          <a:bodyPr wrap="none" rtlCol="0">
            <a:spAutoFit/>
          </a:bodyPr>
          <a:lstStyle/>
          <a:p>
            <a:r>
              <a:rPr lang="es-PE" sz="1500" dirty="0">
                <a:solidFill>
                  <a:srgbClr val="7030A0"/>
                </a:solidFill>
                <a:latin typeface="Gotham Bold" panose="02000604030000020004" pitchFamily="2" charset="0"/>
                <a:cs typeface="Gotham Light" pitchFamily="2" charset="0"/>
              </a:rPr>
              <a:t>Contenido propio dentro del marco del evento</a:t>
            </a:r>
          </a:p>
        </p:txBody>
      </p:sp>
      <p:sp>
        <p:nvSpPr>
          <p:cNvPr id="18" name="CuadroTexto 17">
            <a:extLst>
              <a:ext uri="{FF2B5EF4-FFF2-40B4-BE49-F238E27FC236}">
                <a16:creationId xmlns="" xmlns:a16="http://schemas.microsoft.com/office/drawing/2014/main" id="{6E055B4A-1D34-0448-86AC-42510D2AC66F}"/>
              </a:ext>
            </a:extLst>
          </p:cNvPr>
          <p:cNvSpPr txBox="1"/>
          <p:nvPr/>
        </p:nvSpPr>
        <p:spPr>
          <a:xfrm>
            <a:off x="2121332" y="2487437"/>
            <a:ext cx="1348446" cy="323165"/>
          </a:xfrm>
          <a:prstGeom prst="rect">
            <a:avLst/>
          </a:prstGeom>
          <a:noFill/>
        </p:spPr>
        <p:txBody>
          <a:bodyPr wrap="none" rtlCol="0">
            <a:spAutoFit/>
          </a:bodyPr>
          <a:lstStyle/>
          <a:p>
            <a:r>
              <a:rPr lang="es-PE" sz="1500" dirty="0">
                <a:solidFill>
                  <a:srgbClr val="7030A0"/>
                </a:solidFill>
                <a:latin typeface="Gotham Bold" panose="02000604030000020004" pitchFamily="2" charset="0"/>
                <a:cs typeface="Gotham Light" pitchFamily="2" charset="0"/>
              </a:rPr>
              <a:t>Producción</a:t>
            </a:r>
          </a:p>
        </p:txBody>
      </p:sp>
      <p:sp>
        <p:nvSpPr>
          <p:cNvPr id="21" name="CuadroTexto 20">
            <a:extLst>
              <a:ext uri="{FF2B5EF4-FFF2-40B4-BE49-F238E27FC236}">
                <a16:creationId xmlns="" xmlns:a16="http://schemas.microsoft.com/office/drawing/2014/main" id="{0283C84C-FD5C-D343-823C-4F5DB20E88B6}"/>
              </a:ext>
            </a:extLst>
          </p:cNvPr>
          <p:cNvSpPr txBox="1"/>
          <p:nvPr/>
        </p:nvSpPr>
        <p:spPr>
          <a:xfrm>
            <a:off x="2121332" y="3248219"/>
            <a:ext cx="989373" cy="323165"/>
          </a:xfrm>
          <a:prstGeom prst="rect">
            <a:avLst/>
          </a:prstGeom>
          <a:noFill/>
        </p:spPr>
        <p:txBody>
          <a:bodyPr wrap="none" rtlCol="0">
            <a:spAutoFit/>
          </a:bodyPr>
          <a:lstStyle/>
          <a:p>
            <a:r>
              <a:rPr lang="es-PE" sz="1500" dirty="0">
                <a:solidFill>
                  <a:srgbClr val="7030A0"/>
                </a:solidFill>
                <a:latin typeface="Gotham Bold" panose="02000604030000020004" pitchFamily="2" charset="0"/>
                <a:cs typeface="Gotham Light" pitchFamily="2" charset="0"/>
              </a:rPr>
              <a:t>Difusión</a:t>
            </a:r>
          </a:p>
        </p:txBody>
      </p:sp>
      <p:sp>
        <p:nvSpPr>
          <p:cNvPr id="23" name="CuadroTexto 22">
            <a:extLst>
              <a:ext uri="{FF2B5EF4-FFF2-40B4-BE49-F238E27FC236}">
                <a16:creationId xmlns="" xmlns:a16="http://schemas.microsoft.com/office/drawing/2014/main" id="{74C7AB48-978C-4649-8E6F-83F6AE6B5564}"/>
              </a:ext>
            </a:extLst>
          </p:cNvPr>
          <p:cNvSpPr txBox="1"/>
          <p:nvPr/>
        </p:nvSpPr>
        <p:spPr>
          <a:xfrm>
            <a:off x="2121332" y="2031802"/>
            <a:ext cx="8512365" cy="430887"/>
          </a:xfrm>
          <a:prstGeom prst="rect">
            <a:avLst/>
          </a:prstGeom>
          <a:noFill/>
        </p:spPr>
        <p:txBody>
          <a:bodyPr wrap="square" rtlCol="0">
            <a:spAutoFit/>
          </a:bodyPr>
          <a:lstStyle/>
          <a:p>
            <a:r>
              <a:rPr lang="es-PE" sz="1100" dirty="0">
                <a:solidFill>
                  <a:schemeClr val="tx2"/>
                </a:solidFill>
                <a:latin typeface="Gotham Light" pitchFamily="2" charset="0"/>
                <a:cs typeface="Gotham Light" pitchFamily="2" charset="0"/>
              </a:rPr>
              <a:t>Un evento exclusivo de 45 minutos de duración. El contenido es libre, cada empresa participante puede proponer y presentar el tema que crea conveniente.</a:t>
            </a:r>
          </a:p>
        </p:txBody>
      </p:sp>
      <p:sp>
        <p:nvSpPr>
          <p:cNvPr id="24" name="CuadroTexto 23">
            <a:extLst>
              <a:ext uri="{FF2B5EF4-FFF2-40B4-BE49-F238E27FC236}">
                <a16:creationId xmlns="" xmlns:a16="http://schemas.microsoft.com/office/drawing/2014/main" id="{548C461F-AF9B-684E-8AD1-E40D1AD8F588}"/>
              </a:ext>
            </a:extLst>
          </p:cNvPr>
          <p:cNvSpPr txBox="1"/>
          <p:nvPr/>
        </p:nvSpPr>
        <p:spPr>
          <a:xfrm>
            <a:off x="2121332" y="2743625"/>
            <a:ext cx="8474087" cy="430887"/>
          </a:xfrm>
          <a:prstGeom prst="rect">
            <a:avLst/>
          </a:prstGeom>
          <a:noFill/>
        </p:spPr>
        <p:txBody>
          <a:bodyPr wrap="square" rtlCol="0">
            <a:spAutoFit/>
          </a:bodyPr>
          <a:lstStyle/>
          <a:p>
            <a:r>
              <a:rPr lang="es-PE" sz="1100" dirty="0">
                <a:solidFill>
                  <a:schemeClr val="tx2"/>
                </a:solidFill>
                <a:latin typeface="Gotham Light" pitchFamily="2" charset="0"/>
                <a:cs typeface="Gotham Light" pitchFamily="2" charset="0"/>
              </a:rPr>
              <a:t>El evento digital es producido íntegramente por el equipo de Seminarium. Proveemos la plataforma, moderadores y demás servicios indispensables para el éxito de su evento privado. </a:t>
            </a:r>
          </a:p>
        </p:txBody>
      </p:sp>
      <p:sp>
        <p:nvSpPr>
          <p:cNvPr id="25" name="CuadroTexto 24">
            <a:extLst>
              <a:ext uri="{FF2B5EF4-FFF2-40B4-BE49-F238E27FC236}">
                <a16:creationId xmlns="" xmlns:a16="http://schemas.microsoft.com/office/drawing/2014/main" id="{2E0041AC-601C-0F4A-BB6C-58B88B3D60B2}"/>
              </a:ext>
            </a:extLst>
          </p:cNvPr>
          <p:cNvSpPr txBox="1"/>
          <p:nvPr/>
        </p:nvSpPr>
        <p:spPr>
          <a:xfrm>
            <a:off x="2121332" y="3513683"/>
            <a:ext cx="8512365" cy="938719"/>
          </a:xfrm>
          <a:prstGeom prst="rect">
            <a:avLst/>
          </a:prstGeom>
          <a:noFill/>
        </p:spPr>
        <p:txBody>
          <a:bodyPr wrap="square" rtlCol="0">
            <a:spAutoFit/>
          </a:bodyPr>
          <a:lstStyle/>
          <a:p>
            <a:r>
              <a:rPr lang="es-PE" sz="1100" dirty="0">
                <a:solidFill>
                  <a:schemeClr val="tx2"/>
                </a:solidFill>
                <a:latin typeface="Gotham Light" pitchFamily="2" charset="0"/>
                <a:cs typeface="Gotham Light" pitchFamily="2" charset="0"/>
              </a:rPr>
              <a:t>Seminarium se encarga de la promoción, convocatoria de los invitados. Adicionalmente a los 100 invitados por parte del cliente, comunicaremos tanto a los asistentes del congreso como a las personas registradas en nuestra base de datos, a ﬁn de alcanzar un nivel de convocatoria  que sea acorde con las expectativas y estrategia comunicacional de tu empresa. El evento digital propio será mencionado en todas las  comunicaciones que hagamos para promover el congreso. </a:t>
            </a:r>
          </a:p>
        </p:txBody>
      </p:sp>
      <p:sp>
        <p:nvSpPr>
          <p:cNvPr id="34" name="CuadroTexto 33">
            <a:extLst>
              <a:ext uri="{FF2B5EF4-FFF2-40B4-BE49-F238E27FC236}">
                <a16:creationId xmlns="" xmlns:a16="http://schemas.microsoft.com/office/drawing/2014/main" id="{49A5DEB3-08B4-9845-BED7-2C32A48F4C0B}"/>
              </a:ext>
            </a:extLst>
          </p:cNvPr>
          <p:cNvSpPr txBox="1"/>
          <p:nvPr/>
        </p:nvSpPr>
        <p:spPr>
          <a:xfrm>
            <a:off x="-23974" y="1373583"/>
            <a:ext cx="6856286" cy="282573"/>
          </a:xfrm>
          <a:prstGeom prst="rect">
            <a:avLst/>
          </a:prstGeom>
          <a:solidFill>
            <a:srgbClr val="7030A0"/>
          </a:solidFill>
          <a:ln>
            <a:solidFill>
              <a:schemeClr val="tx2"/>
            </a:solidFill>
          </a:ln>
        </p:spPr>
        <p:txBody>
          <a:bodyPr wrap="square" lIns="72000" tIns="18000" rIns="0" bIns="18000" rtlCol="0">
            <a:spAutoFit/>
          </a:bodyPr>
          <a:lstStyle/>
          <a:p>
            <a:r>
              <a:rPr lang="es-PE" sz="1600" dirty="0">
                <a:solidFill>
                  <a:schemeClr val="bg1"/>
                </a:solidFill>
                <a:latin typeface="Gotham Medium" panose="02000604030000020004" pitchFamily="2" charset="0"/>
                <a:cs typeface="Gotham-LightItalic" pitchFamily="2" charset="0"/>
              </a:rPr>
              <a:t>                                   BENEFICIOS</a:t>
            </a:r>
          </a:p>
        </p:txBody>
      </p:sp>
      <p:sp>
        <p:nvSpPr>
          <p:cNvPr id="37" name="CuadroTexto 36">
            <a:extLst>
              <a:ext uri="{FF2B5EF4-FFF2-40B4-BE49-F238E27FC236}">
                <a16:creationId xmlns="" xmlns:a16="http://schemas.microsoft.com/office/drawing/2014/main" id="{1F2F8A85-1CD4-E84D-8771-C5CCD40A0185}"/>
              </a:ext>
            </a:extLst>
          </p:cNvPr>
          <p:cNvSpPr txBox="1"/>
          <p:nvPr/>
        </p:nvSpPr>
        <p:spPr>
          <a:xfrm>
            <a:off x="2241802" y="4999386"/>
            <a:ext cx="8371347" cy="190240"/>
          </a:xfrm>
          <a:prstGeom prst="rect">
            <a:avLst/>
          </a:prstGeom>
          <a:noFill/>
          <a:ln>
            <a:solidFill>
              <a:srgbClr val="0070C0"/>
            </a:solidFill>
          </a:ln>
        </p:spPr>
        <p:txBody>
          <a:bodyPr wrap="square" lIns="72000" tIns="18000" rIns="0" bIns="18000" rtlCol="0">
            <a:spAutoFit/>
          </a:bodyPr>
          <a:lstStyle>
            <a:defPPr>
              <a:defRPr lang="es-PE"/>
            </a:defPPr>
            <a:lvl1pPr>
              <a:defRPr sz="1200">
                <a:solidFill>
                  <a:schemeClr val="tx1">
                    <a:lumMod val="65000"/>
                    <a:lumOff val="35000"/>
                  </a:schemeClr>
                </a:solidFill>
                <a:latin typeface="Gotham Light" pitchFamily="2" charset="0"/>
                <a:cs typeface="Gotham Light" pitchFamily="2" charset="0"/>
              </a:defRPr>
            </a:lvl1pPr>
          </a:lstStyle>
          <a:p>
            <a:r>
              <a:rPr lang="es-PE" sz="1000" dirty="0"/>
              <a:t>Acceso de 100 invitados por el cliente a sesión de contenido propio **. Disponible para todos los </a:t>
            </a:r>
            <a:r>
              <a:rPr lang="es-PE" sz="1000" dirty="0" smtClean="0"/>
              <a:t>participantes </a:t>
            </a:r>
            <a:r>
              <a:rPr lang="es-PE" sz="1000" dirty="0"/>
              <a:t>del congreso</a:t>
            </a:r>
          </a:p>
        </p:txBody>
      </p:sp>
      <p:sp>
        <p:nvSpPr>
          <p:cNvPr id="38" name="CuadroTexto 37">
            <a:extLst>
              <a:ext uri="{FF2B5EF4-FFF2-40B4-BE49-F238E27FC236}">
                <a16:creationId xmlns="" xmlns:a16="http://schemas.microsoft.com/office/drawing/2014/main" id="{A7C0DDBB-A74F-8044-B3C0-2602EE5BE536}"/>
              </a:ext>
            </a:extLst>
          </p:cNvPr>
          <p:cNvSpPr txBox="1"/>
          <p:nvPr/>
        </p:nvSpPr>
        <p:spPr>
          <a:xfrm>
            <a:off x="2241802" y="5245674"/>
            <a:ext cx="8371347" cy="190240"/>
          </a:xfrm>
          <a:prstGeom prst="rect">
            <a:avLst/>
          </a:prstGeom>
          <a:noFill/>
          <a:ln>
            <a:solidFill>
              <a:srgbClr val="0070C0"/>
            </a:solidFill>
          </a:ln>
        </p:spPr>
        <p:txBody>
          <a:bodyPr wrap="square" lIns="72000" tIns="18000" rIns="0" bIns="18000" rtlCol="0">
            <a:spAutoFit/>
          </a:bodyPr>
          <a:lstStyle>
            <a:defPPr>
              <a:defRPr lang="es-PE"/>
            </a:defPPr>
            <a:lvl1pPr>
              <a:defRPr sz="1200">
                <a:solidFill>
                  <a:schemeClr val="tx1">
                    <a:lumMod val="65000"/>
                    <a:lumOff val="35000"/>
                  </a:schemeClr>
                </a:solidFill>
                <a:latin typeface="Gotham Light" pitchFamily="2" charset="0"/>
                <a:cs typeface="Gotham Light" pitchFamily="2" charset="0"/>
              </a:defRPr>
            </a:lvl1pPr>
          </a:lstStyle>
          <a:p>
            <a:r>
              <a:rPr lang="es-PE" sz="1000" dirty="0"/>
              <a:t>Seminarium colabora con la moderación de la sesión</a:t>
            </a:r>
          </a:p>
        </p:txBody>
      </p:sp>
      <p:sp>
        <p:nvSpPr>
          <p:cNvPr id="39" name="CuadroTexto 38">
            <a:extLst>
              <a:ext uri="{FF2B5EF4-FFF2-40B4-BE49-F238E27FC236}">
                <a16:creationId xmlns="" xmlns:a16="http://schemas.microsoft.com/office/drawing/2014/main" id="{6324DFBA-A5CF-4042-831C-1BD090610B07}"/>
              </a:ext>
            </a:extLst>
          </p:cNvPr>
          <p:cNvSpPr txBox="1"/>
          <p:nvPr/>
        </p:nvSpPr>
        <p:spPr>
          <a:xfrm>
            <a:off x="2241802" y="5491962"/>
            <a:ext cx="8371347" cy="190240"/>
          </a:xfrm>
          <a:prstGeom prst="rect">
            <a:avLst/>
          </a:prstGeom>
          <a:noFill/>
          <a:ln>
            <a:solidFill>
              <a:srgbClr val="0070C0"/>
            </a:solidFill>
          </a:ln>
        </p:spPr>
        <p:txBody>
          <a:bodyPr wrap="square" lIns="72000" tIns="18000" rIns="0" bIns="18000" rtlCol="0">
            <a:spAutoFit/>
          </a:bodyPr>
          <a:lstStyle>
            <a:defPPr>
              <a:defRPr lang="es-PE"/>
            </a:defPPr>
            <a:lvl1pPr>
              <a:defRPr sz="1200">
                <a:solidFill>
                  <a:schemeClr val="tx1">
                    <a:lumMod val="65000"/>
                    <a:lumOff val="35000"/>
                  </a:schemeClr>
                </a:solidFill>
                <a:latin typeface="Gotham Light" pitchFamily="2" charset="0"/>
                <a:cs typeface="Gotham Light" pitchFamily="2" charset="0"/>
              </a:defRPr>
            </a:lvl1pPr>
          </a:lstStyle>
          <a:p>
            <a:r>
              <a:rPr lang="es-PE" sz="1000" dirty="0"/>
              <a:t>Comunicación de contenido propio en todas las piezas / esfuerzos promocionales del evento</a:t>
            </a:r>
          </a:p>
        </p:txBody>
      </p:sp>
      <p:sp>
        <p:nvSpPr>
          <p:cNvPr id="40" name="CuadroTexto 39">
            <a:extLst>
              <a:ext uri="{FF2B5EF4-FFF2-40B4-BE49-F238E27FC236}">
                <a16:creationId xmlns="" xmlns:a16="http://schemas.microsoft.com/office/drawing/2014/main" id="{D9DBAAB3-897C-6A4E-9C15-DA89DAB6FC24}"/>
              </a:ext>
            </a:extLst>
          </p:cNvPr>
          <p:cNvSpPr txBox="1"/>
          <p:nvPr/>
        </p:nvSpPr>
        <p:spPr>
          <a:xfrm>
            <a:off x="2241802" y="5738250"/>
            <a:ext cx="8371347" cy="190240"/>
          </a:xfrm>
          <a:prstGeom prst="rect">
            <a:avLst/>
          </a:prstGeom>
          <a:noFill/>
          <a:ln>
            <a:solidFill>
              <a:srgbClr val="0070C0"/>
            </a:solidFill>
          </a:ln>
        </p:spPr>
        <p:txBody>
          <a:bodyPr wrap="square" lIns="72000" tIns="18000" rIns="0" bIns="18000" rtlCol="0">
            <a:spAutoFit/>
          </a:bodyPr>
          <a:lstStyle>
            <a:defPPr>
              <a:defRPr lang="es-PE"/>
            </a:defPPr>
            <a:lvl1pPr>
              <a:defRPr sz="1200">
                <a:solidFill>
                  <a:schemeClr val="tx1">
                    <a:lumMod val="65000"/>
                    <a:lumOff val="35000"/>
                  </a:schemeClr>
                </a:solidFill>
                <a:latin typeface="Gotham Light" pitchFamily="2" charset="0"/>
                <a:cs typeface="Gotham Light" pitchFamily="2" charset="0"/>
              </a:defRPr>
            </a:lvl1pPr>
          </a:lstStyle>
          <a:p>
            <a:r>
              <a:rPr lang="es-PE" sz="1000" dirty="0"/>
              <a:t>Comunicación exclusiva </a:t>
            </a:r>
            <a:r>
              <a:rPr lang="es-PE" sz="1000" dirty="0" smtClean="0"/>
              <a:t>v</a:t>
            </a:r>
            <a:r>
              <a:rPr lang="en-US" sz="1000" dirty="0" err="1" smtClean="0"/>
              <a:t>í</a:t>
            </a:r>
            <a:r>
              <a:rPr lang="es-PE" sz="1000" dirty="0" smtClean="0"/>
              <a:t>a </a:t>
            </a:r>
            <a:r>
              <a:rPr lang="es-PE" sz="1000" dirty="0"/>
              <a:t>mailing (1 envío) durante campaña del evento</a:t>
            </a:r>
          </a:p>
        </p:txBody>
      </p:sp>
      <p:sp>
        <p:nvSpPr>
          <p:cNvPr id="42" name="CuadroTexto 41">
            <a:extLst>
              <a:ext uri="{FF2B5EF4-FFF2-40B4-BE49-F238E27FC236}">
                <a16:creationId xmlns="" xmlns:a16="http://schemas.microsoft.com/office/drawing/2014/main" id="{EC246E6B-CB82-E145-8E05-5DDDDA11D3DE}"/>
              </a:ext>
            </a:extLst>
          </p:cNvPr>
          <p:cNvSpPr txBox="1"/>
          <p:nvPr/>
        </p:nvSpPr>
        <p:spPr>
          <a:xfrm>
            <a:off x="2241802" y="5984538"/>
            <a:ext cx="3470629" cy="221018"/>
          </a:xfrm>
          <a:prstGeom prst="rect">
            <a:avLst/>
          </a:prstGeom>
          <a:solidFill>
            <a:srgbClr val="0070C0"/>
          </a:solidFill>
          <a:ln>
            <a:solidFill>
              <a:srgbClr val="0070C0"/>
            </a:solidFill>
          </a:ln>
        </p:spPr>
        <p:txBody>
          <a:bodyPr wrap="square" lIns="72000" tIns="18000" rIns="0" bIns="18000" rtlCol="0">
            <a:spAutoFit/>
          </a:bodyPr>
          <a:lstStyle>
            <a:defPPr>
              <a:defRPr lang="es-PE"/>
            </a:defPPr>
            <a:lvl1pPr>
              <a:defRPr sz="1200">
                <a:solidFill>
                  <a:schemeClr val="bg1"/>
                </a:solidFill>
                <a:latin typeface="Gotham Light" pitchFamily="2" charset="0"/>
                <a:cs typeface="Gotham Light" pitchFamily="2" charset="0"/>
              </a:defRPr>
            </a:lvl1pPr>
          </a:lstStyle>
          <a:p>
            <a:r>
              <a:rPr lang="es-PE" b="1" dirty="0"/>
              <a:t>INVERSI</a:t>
            </a:r>
            <a:r>
              <a:rPr lang="en-US" b="1" dirty="0"/>
              <a:t>ÓN USD – No </a:t>
            </a:r>
            <a:r>
              <a:rPr lang="en-US" b="1" dirty="0" err="1"/>
              <a:t>incluye</a:t>
            </a:r>
            <a:r>
              <a:rPr lang="en-US" b="1" dirty="0"/>
              <a:t> IGV  $5,000</a:t>
            </a:r>
            <a:endParaRPr lang="es-PE" b="1" dirty="0"/>
          </a:p>
        </p:txBody>
      </p:sp>
      <p:sp>
        <p:nvSpPr>
          <p:cNvPr id="43" name="Rectángulo 42">
            <a:extLst>
              <a:ext uri="{FF2B5EF4-FFF2-40B4-BE49-F238E27FC236}">
                <a16:creationId xmlns="" xmlns:a16="http://schemas.microsoft.com/office/drawing/2014/main" id="{4BEDF9DB-BEDD-6F48-8279-74483CCCB4D0}"/>
              </a:ext>
            </a:extLst>
          </p:cNvPr>
          <p:cNvSpPr/>
          <p:nvPr/>
        </p:nvSpPr>
        <p:spPr>
          <a:xfrm>
            <a:off x="2241802" y="6329905"/>
            <a:ext cx="5665748" cy="338554"/>
          </a:xfrm>
          <a:prstGeom prst="rect">
            <a:avLst/>
          </a:prstGeom>
        </p:spPr>
        <p:txBody>
          <a:bodyPr wrap="square">
            <a:spAutoFit/>
          </a:bodyPr>
          <a:lstStyle/>
          <a:p>
            <a:r>
              <a:rPr lang="es-PE" sz="800" dirty="0">
                <a:latin typeface="Gotham Light" pitchFamily="2" charset="0"/>
                <a:cs typeface="Gotham Light" pitchFamily="2" charset="0"/>
              </a:rPr>
              <a:t>* Incluye $150.00 de pauta para promoverel evento en redes </a:t>
            </a:r>
            <a:r>
              <a:rPr lang="es-PE" sz="800" dirty="0" smtClean="0">
                <a:latin typeface="Gotham Light" pitchFamily="2" charset="0"/>
                <a:cs typeface="Gotham Light" pitchFamily="2" charset="0"/>
              </a:rPr>
              <a:t>sociales.</a:t>
            </a:r>
            <a:endParaRPr lang="es-PE" sz="800" dirty="0">
              <a:latin typeface="Gotham Light" pitchFamily="2" charset="0"/>
              <a:cs typeface="Gotham Light" pitchFamily="2" charset="0"/>
            </a:endParaRPr>
          </a:p>
          <a:p>
            <a:r>
              <a:rPr lang="es-PE" sz="800" dirty="0">
                <a:latin typeface="Gotham Light" pitchFamily="2" charset="0"/>
                <a:cs typeface="Gotham Light" pitchFamily="2" charset="0"/>
              </a:rPr>
              <a:t>** Cliente puede enviar lista para realizar invitaciones </a:t>
            </a:r>
            <a:r>
              <a:rPr lang="es-PE" sz="800" dirty="0" smtClean="0">
                <a:latin typeface="Gotham Light" pitchFamily="2" charset="0"/>
                <a:cs typeface="Gotham Light" pitchFamily="2" charset="0"/>
              </a:rPr>
              <a:t>v</a:t>
            </a:r>
            <a:r>
              <a:rPr lang="en-US" sz="800" dirty="0" err="1" smtClean="0">
                <a:latin typeface="Gotham Light" pitchFamily="2" charset="0"/>
                <a:cs typeface="Gotham Light" pitchFamily="2" charset="0"/>
              </a:rPr>
              <a:t>í</a:t>
            </a:r>
            <a:r>
              <a:rPr lang="es-PE" sz="800" dirty="0" smtClean="0">
                <a:latin typeface="Gotham Light" pitchFamily="2" charset="0"/>
                <a:cs typeface="Gotham Light" pitchFamily="2" charset="0"/>
              </a:rPr>
              <a:t>a </a:t>
            </a:r>
            <a:r>
              <a:rPr lang="es-PE" sz="800" dirty="0">
                <a:latin typeface="Gotham Light" pitchFamily="2" charset="0"/>
                <a:cs typeface="Gotham Light" pitchFamily="2" charset="0"/>
              </a:rPr>
              <a:t>mail.</a:t>
            </a:r>
          </a:p>
        </p:txBody>
      </p:sp>
      <p:sp>
        <p:nvSpPr>
          <p:cNvPr id="19" name="CuadroTexto 18">
            <a:extLst>
              <a:ext uri="{FF2B5EF4-FFF2-40B4-BE49-F238E27FC236}">
                <a16:creationId xmlns="" xmlns:a16="http://schemas.microsoft.com/office/drawing/2014/main" id="{D35F873C-8CCF-FC4F-B2F2-38664E5C67AF}"/>
              </a:ext>
            </a:extLst>
          </p:cNvPr>
          <p:cNvSpPr txBox="1"/>
          <p:nvPr/>
        </p:nvSpPr>
        <p:spPr>
          <a:xfrm>
            <a:off x="0" y="4660765"/>
            <a:ext cx="6856286" cy="282573"/>
          </a:xfrm>
          <a:prstGeom prst="rect">
            <a:avLst/>
          </a:prstGeom>
          <a:solidFill>
            <a:srgbClr val="0070C0"/>
          </a:solidFill>
          <a:ln>
            <a:solidFill>
              <a:srgbClr val="0070C0"/>
            </a:solidFill>
          </a:ln>
        </p:spPr>
        <p:txBody>
          <a:bodyPr wrap="square" lIns="72000" tIns="18000" rIns="0" bIns="18000" rtlCol="0">
            <a:spAutoFit/>
          </a:bodyPr>
          <a:lstStyle/>
          <a:p>
            <a:r>
              <a:rPr lang="es-PE" sz="1600" dirty="0">
                <a:solidFill>
                  <a:schemeClr val="bg1"/>
                </a:solidFill>
                <a:latin typeface="Gotham Medium" panose="02000604030000020004" pitchFamily="2" charset="0"/>
                <a:cs typeface="Gotham-LightItalic" pitchFamily="2" charset="0"/>
              </a:rPr>
              <a:t>                                    INVERSIÓN *</a:t>
            </a:r>
          </a:p>
        </p:txBody>
      </p:sp>
    </p:spTree>
    <p:extLst>
      <p:ext uri="{BB962C8B-B14F-4D97-AF65-F5344CB8AC3E}">
        <p14:creationId xmlns:p14="http://schemas.microsoft.com/office/powerpoint/2010/main" val="706289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854D6308-CBAC-5940-8D91-2E90DEF63D83}"/>
              </a:ext>
            </a:extLst>
          </p:cNvPr>
          <p:cNvSpPr txBox="1"/>
          <p:nvPr/>
        </p:nvSpPr>
        <p:spPr>
          <a:xfrm>
            <a:off x="1110326" y="3714508"/>
            <a:ext cx="3200895" cy="477054"/>
          </a:xfrm>
          <a:prstGeom prst="rect">
            <a:avLst/>
          </a:prstGeom>
          <a:noFill/>
        </p:spPr>
        <p:txBody>
          <a:bodyPr wrap="square" rtlCol="0">
            <a:spAutoFit/>
          </a:bodyPr>
          <a:lstStyle/>
          <a:p>
            <a:r>
              <a:rPr lang="es-PE" sz="2500" b="1" dirty="0">
                <a:solidFill>
                  <a:schemeClr val="bg1"/>
                </a:solidFill>
                <a:latin typeface="Gotham Bold" panose="02000604030000020004" pitchFamily="2" charset="0"/>
                <a:cs typeface="Gotham-LightItalic" pitchFamily="2" charset="0"/>
              </a:rPr>
              <a:t>CONTACTO</a:t>
            </a:r>
          </a:p>
        </p:txBody>
      </p:sp>
      <p:sp>
        <p:nvSpPr>
          <p:cNvPr id="6" name="CuadroTexto 5">
            <a:extLst>
              <a:ext uri="{FF2B5EF4-FFF2-40B4-BE49-F238E27FC236}">
                <a16:creationId xmlns="" xmlns:a16="http://schemas.microsoft.com/office/drawing/2014/main" id="{1F6EDB94-C014-E44E-9417-2DFD4DD2AA0F}"/>
              </a:ext>
            </a:extLst>
          </p:cNvPr>
          <p:cNvSpPr txBox="1"/>
          <p:nvPr/>
        </p:nvSpPr>
        <p:spPr>
          <a:xfrm>
            <a:off x="1110326" y="4240544"/>
            <a:ext cx="4845973" cy="584775"/>
          </a:xfrm>
          <a:prstGeom prst="rect">
            <a:avLst/>
          </a:prstGeom>
          <a:noFill/>
        </p:spPr>
        <p:txBody>
          <a:bodyPr wrap="square" rtlCol="0">
            <a:spAutoFit/>
          </a:bodyPr>
          <a:lstStyle/>
          <a:p>
            <a:pPr algn="just"/>
            <a:r>
              <a:rPr lang="es-PE" sz="1600" dirty="0">
                <a:solidFill>
                  <a:schemeClr val="bg1"/>
                </a:solidFill>
                <a:latin typeface="Gotham Light" pitchFamily="2" charset="0"/>
                <a:cs typeface="Gotham Light" pitchFamily="2" charset="0"/>
              </a:rPr>
              <a:t>begona.reverte@seminarium.pe</a:t>
            </a:r>
          </a:p>
          <a:p>
            <a:pPr algn="just"/>
            <a:r>
              <a:rPr lang="es-PE" sz="1600" dirty="0">
                <a:solidFill>
                  <a:schemeClr val="bg1"/>
                </a:solidFill>
                <a:latin typeface="Gotham Light" pitchFamily="2" charset="0"/>
                <a:cs typeface="Gotham Light" pitchFamily="2" charset="0"/>
              </a:rPr>
              <a:t>seminarium.pe </a:t>
            </a:r>
          </a:p>
        </p:txBody>
      </p:sp>
      <p:pic>
        <p:nvPicPr>
          <p:cNvPr id="3" name="Imagen 2">
            <a:extLst>
              <a:ext uri="{FF2B5EF4-FFF2-40B4-BE49-F238E27FC236}">
                <a16:creationId xmlns="" xmlns:a16="http://schemas.microsoft.com/office/drawing/2014/main" id="{72752F2F-130E-1E4C-B1F1-35556ABE7D7A}"/>
              </a:ext>
            </a:extLst>
          </p:cNvPr>
          <p:cNvPicPr>
            <a:picLocks noChangeAspect="1"/>
          </p:cNvPicPr>
          <p:nvPr/>
        </p:nvPicPr>
        <p:blipFill>
          <a:blip r:embed="rId3"/>
          <a:stretch>
            <a:fillRect/>
          </a:stretch>
        </p:blipFill>
        <p:spPr>
          <a:xfrm>
            <a:off x="8991600" y="5772202"/>
            <a:ext cx="2705100" cy="698448"/>
          </a:xfrm>
          <a:prstGeom prst="rect">
            <a:avLst/>
          </a:prstGeom>
        </p:spPr>
      </p:pic>
    </p:spTree>
    <p:extLst>
      <p:ext uri="{BB962C8B-B14F-4D97-AF65-F5344CB8AC3E}">
        <p14:creationId xmlns:p14="http://schemas.microsoft.com/office/powerpoint/2010/main" val="375431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854D6308-CBAC-5940-8D91-2E90DEF63D83}"/>
              </a:ext>
            </a:extLst>
          </p:cNvPr>
          <p:cNvSpPr txBox="1"/>
          <p:nvPr/>
        </p:nvSpPr>
        <p:spPr>
          <a:xfrm>
            <a:off x="8674100" y="5190038"/>
            <a:ext cx="3200895" cy="861774"/>
          </a:xfrm>
          <a:prstGeom prst="rect">
            <a:avLst/>
          </a:prstGeom>
          <a:noFill/>
        </p:spPr>
        <p:txBody>
          <a:bodyPr wrap="square" rtlCol="0">
            <a:spAutoFit/>
          </a:bodyPr>
          <a:lstStyle/>
          <a:p>
            <a:pPr algn="r"/>
            <a:r>
              <a:rPr lang="es-PE" sz="2500" b="1" dirty="0">
                <a:solidFill>
                  <a:schemeClr val="bg1"/>
                </a:solidFill>
                <a:latin typeface="Gotham Bold" panose="02000604030000020004" pitchFamily="2" charset="0"/>
                <a:cs typeface="Gotham-LightItalic" pitchFamily="2" charset="0"/>
              </a:rPr>
              <a:t>OPORTUNIDADES</a:t>
            </a:r>
          </a:p>
          <a:p>
            <a:pPr algn="r"/>
            <a:r>
              <a:rPr lang="es-PE" sz="2500" b="1" dirty="0">
                <a:solidFill>
                  <a:schemeClr val="bg1"/>
                </a:solidFill>
                <a:latin typeface="Gotham Bold" panose="02000604030000020004" pitchFamily="2" charset="0"/>
                <a:cs typeface="Gotham-LightItalic" pitchFamily="2" charset="0"/>
              </a:rPr>
              <a:t>ÚNICAS</a:t>
            </a:r>
          </a:p>
        </p:txBody>
      </p:sp>
      <p:sp>
        <p:nvSpPr>
          <p:cNvPr id="5" name="CuadroTexto 4">
            <a:extLst>
              <a:ext uri="{FF2B5EF4-FFF2-40B4-BE49-F238E27FC236}">
                <a16:creationId xmlns="" xmlns:a16="http://schemas.microsoft.com/office/drawing/2014/main" id="{1DCE1B10-7D54-E842-99A0-1DD7053C050C}"/>
              </a:ext>
            </a:extLst>
          </p:cNvPr>
          <p:cNvSpPr txBox="1"/>
          <p:nvPr/>
        </p:nvSpPr>
        <p:spPr>
          <a:xfrm>
            <a:off x="9835550" y="6001012"/>
            <a:ext cx="2089033" cy="553998"/>
          </a:xfrm>
          <a:prstGeom prst="rect">
            <a:avLst/>
          </a:prstGeom>
          <a:noFill/>
        </p:spPr>
        <p:txBody>
          <a:bodyPr wrap="none" rtlCol="0">
            <a:spAutoFit/>
          </a:bodyPr>
          <a:lstStyle/>
          <a:p>
            <a:pPr algn="r"/>
            <a:r>
              <a:rPr lang="es-PE" sz="1500" dirty="0">
                <a:solidFill>
                  <a:schemeClr val="bg1"/>
                </a:solidFill>
                <a:latin typeface="Gotham Light" pitchFamily="2" charset="0"/>
                <a:cs typeface="Gotham Light" pitchFamily="2" charset="0"/>
              </a:rPr>
              <a:t>PARA MARCAS</a:t>
            </a:r>
          </a:p>
          <a:p>
            <a:pPr algn="r"/>
            <a:r>
              <a:rPr lang="es-PE" sz="1500" dirty="0">
                <a:solidFill>
                  <a:schemeClr val="bg1"/>
                </a:solidFill>
                <a:latin typeface="Gotham Light" pitchFamily="2" charset="0"/>
                <a:cs typeface="Gotham Light" pitchFamily="2" charset="0"/>
              </a:rPr>
              <a:t>PATROCINADORAS</a:t>
            </a:r>
          </a:p>
        </p:txBody>
      </p:sp>
      <p:sp>
        <p:nvSpPr>
          <p:cNvPr id="6" name="CuadroTexto 5">
            <a:extLst>
              <a:ext uri="{FF2B5EF4-FFF2-40B4-BE49-F238E27FC236}">
                <a16:creationId xmlns="" xmlns:a16="http://schemas.microsoft.com/office/drawing/2014/main" id="{1F6EDB94-C014-E44E-9417-2DFD4DD2AA0F}"/>
              </a:ext>
            </a:extLst>
          </p:cNvPr>
          <p:cNvSpPr txBox="1"/>
          <p:nvPr/>
        </p:nvSpPr>
        <p:spPr>
          <a:xfrm>
            <a:off x="1746935" y="2382615"/>
            <a:ext cx="8380914" cy="2246769"/>
          </a:xfrm>
          <a:prstGeom prst="rect">
            <a:avLst/>
          </a:prstGeom>
          <a:noFill/>
        </p:spPr>
        <p:txBody>
          <a:bodyPr wrap="square" rtlCol="0">
            <a:spAutoFit/>
          </a:bodyPr>
          <a:lstStyle/>
          <a:p>
            <a:pPr algn="just"/>
            <a:r>
              <a:rPr lang="es-PE" sz="1400" dirty="0">
                <a:solidFill>
                  <a:schemeClr val="bg1"/>
                </a:solidFill>
                <a:latin typeface="Gotham Light" pitchFamily="2" charset="0"/>
                <a:cs typeface="Gotham Light" pitchFamily="2" charset="0"/>
              </a:rPr>
              <a:t>El </a:t>
            </a:r>
            <a:r>
              <a:rPr lang="es-PE" sz="1400" dirty="0">
                <a:solidFill>
                  <a:schemeClr val="bg1"/>
                </a:solidFill>
                <a:latin typeface="Gotham Medium" panose="02000604030000020004" pitchFamily="2" charset="0"/>
                <a:cs typeface="Gotham Light" pitchFamily="2" charset="0"/>
              </a:rPr>
              <a:t>Data &amp; AI Summit </a:t>
            </a:r>
            <a:r>
              <a:rPr lang="es-PE" sz="1400" dirty="0">
                <a:solidFill>
                  <a:schemeClr val="bg1"/>
                </a:solidFill>
                <a:latin typeface="Gotham Light" pitchFamily="2" charset="0"/>
                <a:cs typeface="Gotham Light" pitchFamily="2" charset="0"/>
              </a:rPr>
              <a:t>está diseñado para líderes-ejecutivos, empresarios y expertos en la práctica de la Ciencia de Datos y la Inteligencia Artificial aplicada al mundo de los negocios.</a:t>
            </a:r>
          </a:p>
          <a:p>
            <a:pPr algn="just"/>
            <a:endParaRPr lang="es-PE" sz="1400" dirty="0">
              <a:solidFill>
                <a:schemeClr val="bg1"/>
              </a:solidFill>
              <a:latin typeface="Gotham Light" pitchFamily="2" charset="0"/>
              <a:cs typeface="Gotham Light" pitchFamily="2" charset="0"/>
            </a:endParaRPr>
          </a:p>
          <a:p>
            <a:pPr algn="just"/>
            <a:r>
              <a:rPr lang="es-PE" sz="1400" dirty="0">
                <a:solidFill>
                  <a:schemeClr val="bg1"/>
                </a:solidFill>
                <a:latin typeface="Gotham Light" pitchFamily="2" charset="0"/>
                <a:cs typeface="Gotham Light" pitchFamily="2" charset="0"/>
              </a:rPr>
              <a:t>El </a:t>
            </a:r>
            <a:r>
              <a:rPr lang="es-PE" sz="1400" dirty="0">
                <a:solidFill>
                  <a:schemeClr val="bg1"/>
                </a:solidFill>
                <a:latin typeface="Gotham Medium" panose="02000604030000020004" pitchFamily="2" charset="0"/>
                <a:cs typeface="Gotham Light" pitchFamily="2" charset="0"/>
              </a:rPr>
              <a:t>Data &amp; AI Summit </a:t>
            </a:r>
            <a:r>
              <a:rPr lang="es-PE" sz="1400" dirty="0">
                <a:solidFill>
                  <a:schemeClr val="bg1"/>
                </a:solidFill>
                <a:latin typeface="Gotham Light" pitchFamily="2" charset="0"/>
                <a:cs typeface="Gotham Light" pitchFamily="2" charset="0"/>
              </a:rPr>
              <a:t>permitirá conocer, a través de la presentación de renombrados ponentes nacionales e internacionales, como la ciencia de datos y las innovaciones en inteligencia artificial, están cambiando la manera cómo el mundo y las organizaciones crean valor.</a:t>
            </a:r>
          </a:p>
          <a:p>
            <a:pPr algn="just"/>
            <a:endParaRPr lang="es-PE" sz="1400" dirty="0">
              <a:solidFill>
                <a:schemeClr val="bg1"/>
              </a:solidFill>
              <a:latin typeface="Gotham Light" pitchFamily="2" charset="0"/>
              <a:cs typeface="Gotham Light" pitchFamily="2" charset="0"/>
            </a:endParaRPr>
          </a:p>
          <a:p>
            <a:pPr algn="just"/>
            <a:r>
              <a:rPr lang="es-PE" sz="1400" dirty="0">
                <a:solidFill>
                  <a:schemeClr val="bg1"/>
                </a:solidFill>
                <a:latin typeface="Gotham Light" pitchFamily="2" charset="0"/>
                <a:cs typeface="Gotham Light" pitchFamily="2" charset="0"/>
              </a:rPr>
              <a:t>Buscamos contribuir con el cierre de las brechas de competitividad empresarial y profesional en nuestra región, creando puentes entre los tomadores de decisiones y los expertos en data.</a:t>
            </a:r>
          </a:p>
        </p:txBody>
      </p:sp>
    </p:spTree>
    <p:extLst>
      <p:ext uri="{BB962C8B-B14F-4D97-AF65-F5344CB8AC3E}">
        <p14:creationId xmlns:p14="http://schemas.microsoft.com/office/powerpoint/2010/main" val="2760479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FCFE818-B5C1-5E43-9542-A30EF721E24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4370294" cy="6858000"/>
          </a:xfrm>
          <a:prstGeom prst="rect">
            <a:avLst/>
          </a:prstGeom>
        </p:spPr>
      </p:pic>
      <p:pic>
        <p:nvPicPr>
          <p:cNvPr id="6" name="Imagen 5">
            <a:extLst>
              <a:ext uri="{FF2B5EF4-FFF2-40B4-BE49-F238E27FC236}">
                <a16:creationId xmlns="" xmlns:a16="http://schemas.microsoft.com/office/drawing/2014/main" id="{A147A4B1-316D-3443-8A25-29F812664F37}"/>
              </a:ext>
            </a:extLst>
          </p:cNvPr>
          <p:cNvPicPr>
            <a:picLocks noChangeAspect="1"/>
          </p:cNvPicPr>
          <p:nvPr/>
        </p:nvPicPr>
        <p:blipFill>
          <a:blip r:embed="rId3"/>
          <a:srcRect/>
          <a:stretch/>
        </p:blipFill>
        <p:spPr>
          <a:xfrm>
            <a:off x="6551487" y="2321382"/>
            <a:ext cx="1400839" cy="1400839"/>
          </a:xfrm>
          <a:prstGeom prst="rect">
            <a:avLst/>
          </a:prstGeom>
        </p:spPr>
      </p:pic>
      <p:pic>
        <p:nvPicPr>
          <p:cNvPr id="8" name="Imagen 7">
            <a:extLst>
              <a:ext uri="{FF2B5EF4-FFF2-40B4-BE49-F238E27FC236}">
                <a16:creationId xmlns="" xmlns:a16="http://schemas.microsoft.com/office/drawing/2014/main" id="{FA44384B-5321-084F-9DA8-49CA7C530DE4}"/>
              </a:ext>
            </a:extLst>
          </p:cNvPr>
          <p:cNvPicPr>
            <a:picLocks noChangeAspect="1"/>
          </p:cNvPicPr>
          <p:nvPr/>
        </p:nvPicPr>
        <p:blipFill>
          <a:blip r:embed="rId4"/>
          <a:srcRect/>
          <a:stretch/>
        </p:blipFill>
        <p:spPr>
          <a:xfrm>
            <a:off x="10217418" y="2321382"/>
            <a:ext cx="1400839" cy="1400839"/>
          </a:xfrm>
          <a:prstGeom prst="rect">
            <a:avLst/>
          </a:prstGeom>
        </p:spPr>
      </p:pic>
      <p:pic>
        <p:nvPicPr>
          <p:cNvPr id="10" name="Imagen 9">
            <a:extLst>
              <a:ext uri="{FF2B5EF4-FFF2-40B4-BE49-F238E27FC236}">
                <a16:creationId xmlns="" xmlns:a16="http://schemas.microsoft.com/office/drawing/2014/main" id="{0B1A52BA-EE4C-034D-9ADA-697687F92C64}"/>
              </a:ext>
            </a:extLst>
          </p:cNvPr>
          <p:cNvPicPr>
            <a:picLocks noChangeAspect="1"/>
          </p:cNvPicPr>
          <p:nvPr/>
        </p:nvPicPr>
        <p:blipFill>
          <a:blip r:embed="rId5"/>
          <a:srcRect/>
          <a:stretch/>
        </p:blipFill>
        <p:spPr>
          <a:xfrm>
            <a:off x="10217417" y="4385860"/>
            <a:ext cx="1400839" cy="1400839"/>
          </a:xfrm>
          <a:prstGeom prst="rect">
            <a:avLst/>
          </a:prstGeom>
        </p:spPr>
      </p:pic>
      <p:pic>
        <p:nvPicPr>
          <p:cNvPr id="12" name="Imagen 11">
            <a:extLst>
              <a:ext uri="{FF2B5EF4-FFF2-40B4-BE49-F238E27FC236}">
                <a16:creationId xmlns="" xmlns:a16="http://schemas.microsoft.com/office/drawing/2014/main" id="{11CD529E-3660-8C4D-9A6E-3FD5C182208B}"/>
              </a:ext>
            </a:extLst>
          </p:cNvPr>
          <p:cNvPicPr>
            <a:picLocks noChangeAspect="1"/>
          </p:cNvPicPr>
          <p:nvPr/>
        </p:nvPicPr>
        <p:blipFill>
          <a:blip r:embed="rId6"/>
          <a:srcRect/>
          <a:stretch/>
        </p:blipFill>
        <p:spPr>
          <a:xfrm>
            <a:off x="6551486" y="4385860"/>
            <a:ext cx="1400839" cy="1400839"/>
          </a:xfrm>
          <a:prstGeom prst="rect">
            <a:avLst/>
          </a:prstGeom>
        </p:spPr>
      </p:pic>
      <p:sp>
        <p:nvSpPr>
          <p:cNvPr id="13" name="CuadroTexto 12">
            <a:extLst>
              <a:ext uri="{FF2B5EF4-FFF2-40B4-BE49-F238E27FC236}">
                <a16:creationId xmlns="" xmlns:a16="http://schemas.microsoft.com/office/drawing/2014/main" id="{E1B5BE49-0AAF-364D-B566-A5353548B4E3}"/>
              </a:ext>
            </a:extLst>
          </p:cNvPr>
          <p:cNvSpPr txBox="1"/>
          <p:nvPr/>
        </p:nvSpPr>
        <p:spPr>
          <a:xfrm>
            <a:off x="6332582" y="423014"/>
            <a:ext cx="4314001" cy="553998"/>
          </a:xfrm>
          <a:prstGeom prst="rect">
            <a:avLst/>
          </a:prstGeom>
          <a:noFill/>
        </p:spPr>
        <p:txBody>
          <a:bodyPr wrap="none" rtlCol="0">
            <a:spAutoFit/>
          </a:bodyPr>
          <a:lstStyle/>
          <a:p>
            <a:pPr algn="ctr"/>
            <a:r>
              <a:rPr lang="es-PE" sz="3000" b="1" dirty="0">
                <a:solidFill>
                  <a:schemeClr val="tx2"/>
                </a:solidFill>
                <a:latin typeface="Gotham Bold" panose="02000604030000020004" pitchFamily="2" charset="0"/>
                <a:cs typeface="Calibri" panose="020F0502020204030204" pitchFamily="34" charset="0"/>
              </a:rPr>
              <a:t>PERFIL DEL EVENTO</a:t>
            </a:r>
          </a:p>
        </p:txBody>
      </p:sp>
      <p:sp>
        <p:nvSpPr>
          <p:cNvPr id="14" name="CuadroTexto 13">
            <a:extLst>
              <a:ext uri="{FF2B5EF4-FFF2-40B4-BE49-F238E27FC236}">
                <a16:creationId xmlns="" xmlns:a16="http://schemas.microsoft.com/office/drawing/2014/main" id="{5F957F23-C1A1-A246-9AFA-2EB2076D1CA1}"/>
              </a:ext>
            </a:extLst>
          </p:cNvPr>
          <p:cNvSpPr txBox="1"/>
          <p:nvPr/>
        </p:nvSpPr>
        <p:spPr>
          <a:xfrm>
            <a:off x="6947171" y="892711"/>
            <a:ext cx="3084819" cy="400110"/>
          </a:xfrm>
          <a:prstGeom prst="rect">
            <a:avLst/>
          </a:prstGeom>
          <a:noFill/>
        </p:spPr>
        <p:txBody>
          <a:bodyPr wrap="none" rtlCol="0">
            <a:spAutoFit/>
          </a:bodyPr>
          <a:lstStyle/>
          <a:p>
            <a:pPr algn="ctr"/>
            <a:r>
              <a:rPr lang="es-PE" sz="2000" dirty="0">
                <a:solidFill>
                  <a:schemeClr val="tx2"/>
                </a:solidFill>
                <a:latin typeface="Gotham Light" pitchFamily="2" charset="0"/>
                <a:cs typeface="Gotham Light" pitchFamily="2" charset="0"/>
              </a:rPr>
              <a:t>Data &amp; AI Summit 2021</a:t>
            </a:r>
          </a:p>
        </p:txBody>
      </p:sp>
      <p:sp>
        <p:nvSpPr>
          <p:cNvPr id="15" name="CuadroTexto 14">
            <a:extLst>
              <a:ext uri="{FF2B5EF4-FFF2-40B4-BE49-F238E27FC236}">
                <a16:creationId xmlns="" xmlns:a16="http://schemas.microsoft.com/office/drawing/2014/main" id="{3BD2B753-07BB-DE4C-8D07-3AA23039B0E9}"/>
              </a:ext>
            </a:extLst>
          </p:cNvPr>
          <p:cNvSpPr txBox="1"/>
          <p:nvPr/>
        </p:nvSpPr>
        <p:spPr>
          <a:xfrm>
            <a:off x="5723571" y="2667858"/>
            <a:ext cx="643125" cy="707886"/>
          </a:xfrm>
          <a:prstGeom prst="rect">
            <a:avLst/>
          </a:prstGeom>
          <a:noFill/>
        </p:spPr>
        <p:txBody>
          <a:bodyPr wrap="none" rtlCol="0">
            <a:spAutoFit/>
          </a:bodyPr>
          <a:lstStyle/>
          <a:p>
            <a:pPr algn="r"/>
            <a:r>
              <a:rPr lang="es-PE" sz="3000" b="1" dirty="0">
                <a:solidFill>
                  <a:schemeClr val="tx1">
                    <a:lumMod val="50000"/>
                    <a:lumOff val="50000"/>
                  </a:schemeClr>
                </a:solidFill>
                <a:latin typeface="Gotham Bold" panose="02000604030000020004" pitchFamily="2" charset="0"/>
                <a:cs typeface="Gotham-LightItalic" pitchFamily="2" charset="0"/>
              </a:rPr>
              <a:t>2º</a:t>
            </a:r>
          </a:p>
          <a:p>
            <a:pPr algn="r"/>
            <a:r>
              <a:rPr lang="es-PE" sz="1000" dirty="0">
                <a:solidFill>
                  <a:schemeClr val="tx1">
                    <a:lumMod val="50000"/>
                    <a:lumOff val="50000"/>
                  </a:schemeClr>
                </a:solidFill>
                <a:latin typeface="Gotham Light" pitchFamily="2" charset="0"/>
                <a:cs typeface="Gotham Light" pitchFamily="2" charset="0"/>
              </a:rPr>
              <a:t>edición</a:t>
            </a:r>
          </a:p>
        </p:txBody>
      </p:sp>
      <p:sp>
        <p:nvSpPr>
          <p:cNvPr id="16" name="CuadroTexto 15">
            <a:extLst>
              <a:ext uri="{FF2B5EF4-FFF2-40B4-BE49-F238E27FC236}">
                <a16:creationId xmlns="" xmlns:a16="http://schemas.microsoft.com/office/drawing/2014/main" id="{4C87F662-A85B-BC4F-8CA7-AA357FCF0E8C}"/>
              </a:ext>
            </a:extLst>
          </p:cNvPr>
          <p:cNvSpPr txBox="1"/>
          <p:nvPr/>
        </p:nvSpPr>
        <p:spPr>
          <a:xfrm>
            <a:off x="4760259" y="4563059"/>
            <a:ext cx="1606437" cy="861774"/>
          </a:xfrm>
          <a:prstGeom prst="rect">
            <a:avLst/>
          </a:prstGeom>
          <a:noFill/>
        </p:spPr>
        <p:txBody>
          <a:bodyPr wrap="square" rtlCol="0">
            <a:spAutoFit/>
          </a:bodyPr>
          <a:lstStyle/>
          <a:p>
            <a:pPr algn="r"/>
            <a:r>
              <a:rPr lang="es-PE" sz="3000" b="1" dirty="0">
                <a:solidFill>
                  <a:schemeClr val="tx1">
                    <a:lumMod val="50000"/>
                    <a:lumOff val="50000"/>
                  </a:schemeClr>
                </a:solidFill>
                <a:latin typeface="Gotham Bold" panose="02000604030000020004" pitchFamily="2" charset="0"/>
                <a:cs typeface="Gotham-LightItalic" pitchFamily="2" charset="0"/>
              </a:rPr>
              <a:t>20</a:t>
            </a:r>
            <a:br>
              <a:rPr lang="es-PE" sz="3000" b="1" dirty="0">
                <a:solidFill>
                  <a:schemeClr val="tx1">
                    <a:lumMod val="50000"/>
                    <a:lumOff val="50000"/>
                  </a:schemeClr>
                </a:solidFill>
                <a:latin typeface="Gotham Bold" panose="02000604030000020004" pitchFamily="2" charset="0"/>
                <a:cs typeface="Gotham-LightItalic" pitchFamily="2" charset="0"/>
              </a:rPr>
            </a:br>
            <a:r>
              <a:rPr lang="es-PE" sz="1000" dirty="0">
                <a:solidFill>
                  <a:schemeClr val="tx1">
                    <a:lumMod val="50000"/>
                    <a:lumOff val="50000"/>
                  </a:schemeClr>
                </a:solidFill>
                <a:latin typeface="Gotham Light" pitchFamily="2" charset="0"/>
                <a:cs typeface="Gotham Light" pitchFamily="2" charset="0"/>
              </a:rPr>
              <a:t>speakers nacionales e internacionales</a:t>
            </a:r>
            <a:endParaRPr lang="es-PE" sz="1000" dirty="0">
              <a:solidFill>
                <a:schemeClr val="tx1">
                  <a:lumMod val="50000"/>
                  <a:lumOff val="50000"/>
                </a:schemeClr>
              </a:solidFill>
              <a:latin typeface="Gotham Bold" panose="02000604030000020004" pitchFamily="2" charset="0"/>
              <a:cs typeface="Gotham Light" pitchFamily="2" charset="0"/>
            </a:endParaRPr>
          </a:p>
        </p:txBody>
      </p:sp>
      <p:sp>
        <p:nvSpPr>
          <p:cNvPr id="17" name="CuadroTexto 16">
            <a:extLst>
              <a:ext uri="{FF2B5EF4-FFF2-40B4-BE49-F238E27FC236}">
                <a16:creationId xmlns="" xmlns:a16="http://schemas.microsoft.com/office/drawing/2014/main" id="{06748E45-2060-264A-A893-B6FB61D8D73F}"/>
              </a:ext>
            </a:extLst>
          </p:cNvPr>
          <p:cNvSpPr txBox="1"/>
          <p:nvPr/>
        </p:nvSpPr>
        <p:spPr>
          <a:xfrm>
            <a:off x="8444754" y="4563059"/>
            <a:ext cx="1606437" cy="861774"/>
          </a:xfrm>
          <a:prstGeom prst="rect">
            <a:avLst/>
          </a:prstGeom>
          <a:noFill/>
        </p:spPr>
        <p:txBody>
          <a:bodyPr wrap="square" rtlCol="0">
            <a:spAutoFit/>
          </a:bodyPr>
          <a:lstStyle/>
          <a:p>
            <a:pPr algn="r"/>
            <a:r>
              <a:rPr lang="es-PE" sz="3000" b="1" dirty="0">
                <a:solidFill>
                  <a:schemeClr val="tx1">
                    <a:lumMod val="50000"/>
                    <a:lumOff val="50000"/>
                  </a:schemeClr>
                </a:solidFill>
                <a:latin typeface="Gotham Bold" panose="02000604030000020004" pitchFamily="2" charset="0"/>
                <a:cs typeface="Gotham-LightItalic" pitchFamily="2" charset="0"/>
              </a:rPr>
              <a:t>6</a:t>
            </a:r>
            <a:br>
              <a:rPr lang="es-PE" sz="3000" b="1" dirty="0">
                <a:solidFill>
                  <a:schemeClr val="tx1">
                    <a:lumMod val="50000"/>
                    <a:lumOff val="50000"/>
                  </a:schemeClr>
                </a:solidFill>
                <a:latin typeface="Gotham Bold" panose="02000604030000020004" pitchFamily="2" charset="0"/>
                <a:cs typeface="Gotham-LightItalic" pitchFamily="2" charset="0"/>
              </a:rPr>
            </a:br>
            <a:r>
              <a:rPr lang="es-PE" sz="1000" dirty="0">
                <a:solidFill>
                  <a:schemeClr val="tx1">
                    <a:lumMod val="50000"/>
                    <a:lumOff val="50000"/>
                  </a:schemeClr>
                </a:solidFill>
                <a:latin typeface="Gotham Light" pitchFamily="2" charset="0"/>
                <a:cs typeface="Gotham Light" pitchFamily="2" charset="0"/>
              </a:rPr>
              <a:t>empresas auspiciadoras</a:t>
            </a:r>
            <a:endParaRPr lang="es-PE" sz="1000" dirty="0">
              <a:solidFill>
                <a:schemeClr val="tx1">
                  <a:lumMod val="50000"/>
                  <a:lumOff val="50000"/>
                </a:schemeClr>
              </a:solidFill>
              <a:latin typeface="Gotham Bold" panose="02000604030000020004" pitchFamily="2" charset="0"/>
              <a:cs typeface="Gotham Light" pitchFamily="2" charset="0"/>
            </a:endParaRPr>
          </a:p>
        </p:txBody>
      </p:sp>
      <p:sp>
        <p:nvSpPr>
          <p:cNvPr id="18" name="CuadroTexto 17">
            <a:extLst>
              <a:ext uri="{FF2B5EF4-FFF2-40B4-BE49-F238E27FC236}">
                <a16:creationId xmlns="" xmlns:a16="http://schemas.microsoft.com/office/drawing/2014/main" id="{1DDD5382-60CD-0548-AF2C-543A0D59E3B2}"/>
              </a:ext>
            </a:extLst>
          </p:cNvPr>
          <p:cNvSpPr txBox="1"/>
          <p:nvPr/>
        </p:nvSpPr>
        <p:spPr>
          <a:xfrm>
            <a:off x="8444754" y="2575525"/>
            <a:ext cx="1606437" cy="892552"/>
          </a:xfrm>
          <a:prstGeom prst="rect">
            <a:avLst/>
          </a:prstGeom>
          <a:noFill/>
        </p:spPr>
        <p:txBody>
          <a:bodyPr wrap="square" rtlCol="0">
            <a:spAutoFit/>
          </a:bodyPr>
          <a:lstStyle/>
          <a:p>
            <a:pPr algn="r"/>
            <a:r>
              <a:rPr lang="es-PE" sz="1200" dirty="0">
                <a:solidFill>
                  <a:schemeClr val="tx1">
                    <a:lumMod val="50000"/>
                    <a:lumOff val="50000"/>
                  </a:schemeClr>
                </a:solidFill>
                <a:latin typeface="Gotham Light" pitchFamily="2" charset="0"/>
                <a:cs typeface="Gotham Light" pitchFamily="2" charset="0"/>
              </a:rPr>
              <a:t>Más de</a:t>
            </a:r>
          </a:p>
          <a:p>
            <a:pPr algn="r"/>
            <a:r>
              <a:rPr lang="es-PE" sz="3000" b="1" dirty="0">
                <a:solidFill>
                  <a:schemeClr val="tx1">
                    <a:lumMod val="50000"/>
                    <a:lumOff val="50000"/>
                  </a:schemeClr>
                </a:solidFill>
                <a:latin typeface="Gotham Bold" panose="02000604030000020004" pitchFamily="2" charset="0"/>
                <a:cs typeface="Gotham-LightItalic" pitchFamily="2" charset="0"/>
              </a:rPr>
              <a:t>395</a:t>
            </a:r>
          </a:p>
          <a:p>
            <a:pPr algn="r"/>
            <a:r>
              <a:rPr lang="es-PE" sz="1000" dirty="0">
                <a:solidFill>
                  <a:schemeClr val="tx1">
                    <a:lumMod val="50000"/>
                    <a:lumOff val="50000"/>
                  </a:schemeClr>
                </a:solidFill>
                <a:latin typeface="Gotham Light" pitchFamily="2" charset="0"/>
                <a:cs typeface="Gotham Light" pitchFamily="2" charset="0"/>
              </a:rPr>
              <a:t>ejecutivos del sector</a:t>
            </a:r>
            <a:endParaRPr lang="es-PE" sz="1000" dirty="0">
              <a:solidFill>
                <a:schemeClr val="tx1">
                  <a:lumMod val="50000"/>
                  <a:lumOff val="50000"/>
                </a:schemeClr>
              </a:solidFill>
              <a:latin typeface="Gotham Bold" panose="02000604030000020004" pitchFamily="2" charset="0"/>
              <a:cs typeface="Gotham Light" pitchFamily="2" charset="0"/>
            </a:endParaRPr>
          </a:p>
        </p:txBody>
      </p:sp>
    </p:spTree>
    <p:extLst>
      <p:ext uri="{BB962C8B-B14F-4D97-AF65-F5344CB8AC3E}">
        <p14:creationId xmlns:p14="http://schemas.microsoft.com/office/powerpoint/2010/main" val="3084782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 xmlns:a16="http://schemas.microsoft.com/office/drawing/2014/main" id="{4A3ACE95-F9C9-F748-A0C1-25A34C6048B4}"/>
              </a:ext>
            </a:extLst>
          </p:cNvPr>
          <p:cNvSpPr txBox="1"/>
          <p:nvPr/>
        </p:nvSpPr>
        <p:spPr>
          <a:xfrm>
            <a:off x="1204591" y="1646487"/>
            <a:ext cx="3448380" cy="338554"/>
          </a:xfrm>
          <a:prstGeom prst="rect">
            <a:avLst/>
          </a:prstGeom>
          <a:noFill/>
        </p:spPr>
        <p:txBody>
          <a:bodyPr wrap="none" rtlCol="0">
            <a:spAutoFit/>
          </a:bodyPr>
          <a:lstStyle/>
          <a:p>
            <a:pPr algn="ctr"/>
            <a:r>
              <a:rPr lang="es-PE" sz="1600" dirty="0">
                <a:solidFill>
                  <a:srgbClr val="7030A0"/>
                </a:solidFill>
                <a:latin typeface="Gotham Light" pitchFamily="2" charset="0"/>
                <a:cs typeface="Gotham Light" pitchFamily="2" charset="0"/>
              </a:rPr>
              <a:t>PERFIL POR </a:t>
            </a:r>
            <a:r>
              <a:rPr lang="es-PE" sz="1600" b="1" dirty="0">
                <a:solidFill>
                  <a:srgbClr val="7030A0"/>
                </a:solidFill>
                <a:latin typeface="Gotham Bold" panose="02000604030000020004" pitchFamily="2" charset="0"/>
                <a:cs typeface="Gotham-LightItalic" pitchFamily="2" charset="0"/>
              </a:rPr>
              <a:t>NIVEL EJECUTIVO</a:t>
            </a:r>
          </a:p>
        </p:txBody>
      </p:sp>
      <p:cxnSp>
        <p:nvCxnSpPr>
          <p:cNvPr id="8" name="Conector recto 7">
            <a:extLst>
              <a:ext uri="{FF2B5EF4-FFF2-40B4-BE49-F238E27FC236}">
                <a16:creationId xmlns="" xmlns:a16="http://schemas.microsoft.com/office/drawing/2014/main" id="{B668FD5C-A28A-D444-A6EB-6569E772D214}"/>
              </a:ext>
            </a:extLst>
          </p:cNvPr>
          <p:cNvCxnSpPr/>
          <p:nvPr/>
        </p:nvCxnSpPr>
        <p:spPr>
          <a:xfrm>
            <a:off x="1077361" y="2006723"/>
            <a:ext cx="3702843"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 xmlns:a16="http://schemas.microsoft.com/office/drawing/2014/main" id="{1E4D321D-1424-184B-8366-546B7296CCE8}"/>
              </a:ext>
            </a:extLst>
          </p:cNvPr>
          <p:cNvSpPr txBox="1"/>
          <p:nvPr/>
        </p:nvSpPr>
        <p:spPr>
          <a:xfrm>
            <a:off x="6939374" y="1646487"/>
            <a:ext cx="3478836" cy="338554"/>
          </a:xfrm>
          <a:prstGeom prst="rect">
            <a:avLst/>
          </a:prstGeom>
          <a:noFill/>
        </p:spPr>
        <p:txBody>
          <a:bodyPr wrap="none" rtlCol="0">
            <a:spAutoFit/>
          </a:bodyPr>
          <a:lstStyle/>
          <a:p>
            <a:pPr algn="ctr"/>
            <a:r>
              <a:rPr lang="es-PE" sz="1600" dirty="0">
                <a:solidFill>
                  <a:srgbClr val="0070C0"/>
                </a:solidFill>
                <a:latin typeface="Gotham Light" pitchFamily="2" charset="0"/>
                <a:cs typeface="Gotham Light" pitchFamily="2" charset="0"/>
              </a:rPr>
              <a:t>PERFIL POR </a:t>
            </a:r>
            <a:r>
              <a:rPr lang="es-PE" sz="1600" b="1" dirty="0">
                <a:solidFill>
                  <a:srgbClr val="0070C0"/>
                </a:solidFill>
                <a:latin typeface="Gotham Bold" panose="02000604030000020004" pitchFamily="2" charset="0"/>
                <a:cs typeface="Gotham-LightItalic" pitchFamily="2" charset="0"/>
              </a:rPr>
              <a:t>ÁREA FUNCIONAL</a:t>
            </a:r>
          </a:p>
        </p:txBody>
      </p:sp>
      <p:cxnSp>
        <p:nvCxnSpPr>
          <p:cNvPr id="10" name="Conector recto 9">
            <a:extLst>
              <a:ext uri="{FF2B5EF4-FFF2-40B4-BE49-F238E27FC236}">
                <a16:creationId xmlns="" xmlns:a16="http://schemas.microsoft.com/office/drawing/2014/main" id="{04984068-C7B6-284C-A1FA-85EBB1DE7DA8}"/>
              </a:ext>
            </a:extLst>
          </p:cNvPr>
          <p:cNvCxnSpPr/>
          <p:nvPr/>
        </p:nvCxnSpPr>
        <p:spPr>
          <a:xfrm>
            <a:off x="6827372" y="2006723"/>
            <a:ext cx="3702843"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 xmlns:a16="http://schemas.microsoft.com/office/drawing/2014/main" id="{ED1D0B7F-F1DA-AA46-BA3B-DBBA85DF777F}"/>
              </a:ext>
            </a:extLst>
          </p:cNvPr>
          <p:cNvPicPr>
            <a:picLocks noChangeAspect="1"/>
          </p:cNvPicPr>
          <p:nvPr/>
        </p:nvPicPr>
        <p:blipFill>
          <a:blip r:embed="rId3"/>
          <a:srcRect/>
          <a:stretch/>
        </p:blipFill>
        <p:spPr>
          <a:xfrm>
            <a:off x="437111" y="2588559"/>
            <a:ext cx="3071746" cy="2717800"/>
          </a:xfrm>
          <a:prstGeom prst="rect">
            <a:avLst/>
          </a:prstGeom>
        </p:spPr>
      </p:pic>
      <p:sp>
        <p:nvSpPr>
          <p:cNvPr id="13" name="CuadroTexto 12">
            <a:extLst>
              <a:ext uri="{FF2B5EF4-FFF2-40B4-BE49-F238E27FC236}">
                <a16:creationId xmlns="" xmlns:a16="http://schemas.microsoft.com/office/drawing/2014/main" id="{CC34C2F6-A2A2-6346-B8D9-49D8ED5B4BE0}"/>
              </a:ext>
            </a:extLst>
          </p:cNvPr>
          <p:cNvSpPr txBox="1"/>
          <p:nvPr/>
        </p:nvSpPr>
        <p:spPr>
          <a:xfrm>
            <a:off x="3590366" y="2512550"/>
            <a:ext cx="1252266" cy="707886"/>
          </a:xfrm>
          <a:prstGeom prst="rect">
            <a:avLst/>
          </a:prstGeom>
          <a:noFill/>
        </p:spPr>
        <p:txBody>
          <a:bodyPr wrap="none" rtlCol="0">
            <a:spAutoFit/>
          </a:bodyPr>
          <a:lstStyle/>
          <a:p>
            <a:r>
              <a:rPr lang="es-PE" sz="3000" b="1" dirty="0">
                <a:solidFill>
                  <a:schemeClr val="tx1">
                    <a:lumMod val="50000"/>
                    <a:lumOff val="50000"/>
                  </a:schemeClr>
                </a:solidFill>
                <a:latin typeface="Gotham Bold" panose="02000604030000020004" pitchFamily="2" charset="0"/>
                <a:cs typeface="Gotham-LightItalic" pitchFamily="2" charset="0"/>
              </a:rPr>
              <a:t>40</a:t>
            </a:r>
            <a:r>
              <a:rPr lang="es-PE" sz="3000" dirty="0">
                <a:solidFill>
                  <a:schemeClr val="tx1">
                    <a:lumMod val="50000"/>
                    <a:lumOff val="50000"/>
                  </a:schemeClr>
                </a:solidFill>
                <a:latin typeface="Gotham Light" pitchFamily="2" charset="0"/>
                <a:cs typeface="Gotham Light" pitchFamily="2" charset="0"/>
              </a:rPr>
              <a:t>%</a:t>
            </a:r>
            <a:r>
              <a:rPr lang="es-PE" sz="3000" b="1" dirty="0">
                <a:solidFill>
                  <a:schemeClr val="tx1">
                    <a:lumMod val="50000"/>
                    <a:lumOff val="50000"/>
                  </a:schemeClr>
                </a:solidFill>
                <a:latin typeface="Gotham Bold" panose="02000604030000020004" pitchFamily="2" charset="0"/>
                <a:cs typeface="Gotham-LightItalic" pitchFamily="2" charset="0"/>
              </a:rPr>
              <a:t/>
            </a:r>
            <a:br>
              <a:rPr lang="es-PE" sz="3000" b="1" dirty="0">
                <a:solidFill>
                  <a:schemeClr val="tx1">
                    <a:lumMod val="50000"/>
                    <a:lumOff val="50000"/>
                  </a:schemeClr>
                </a:solidFill>
                <a:latin typeface="Gotham Bold" panose="02000604030000020004" pitchFamily="2" charset="0"/>
                <a:cs typeface="Gotham-LightItalic" pitchFamily="2" charset="0"/>
              </a:rPr>
            </a:br>
            <a:r>
              <a:rPr lang="es-PE" sz="1000" dirty="0">
                <a:solidFill>
                  <a:schemeClr val="tx1">
                    <a:lumMod val="50000"/>
                    <a:lumOff val="50000"/>
                  </a:schemeClr>
                </a:solidFill>
                <a:latin typeface="Gotham Light" pitchFamily="2" charset="0"/>
                <a:cs typeface="Gotham Light" pitchFamily="2" charset="0"/>
              </a:rPr>
              <a:t>gerentes de área</a:t>
            </a:r>
            <a:endParaRPr lang="es-PE" sz="1000" b="1" dirty="0">
              <a:solidFill>
                <a:schemeClr val="tx1">
                  <a:lumMod val="50000"/>
                  <a:lumOff val="50000"/>
                </a:schemeClr>
              </a:solidFill>
              <a:latin typeface="Gotham Bold" panose="02000604030000020004" pitchFamily="2" charset="0"/>
              <a:cs typeface="Gotham-LightItalic" pitchFamily="2" charset="0"/>
            </a:endParaRPr>
          </a:p>
        </p:txBody>
      </p:sp>
      <p:sp>
        <p:nvSpPr>
          <p:cNvPr id="14" name="CuadroTexto 13">
            <a:extLst>
              <a:ext uri="{FF2B5EF4-FFF2-40B4-BE49-F238E27FC236}">
                <a16:creationId xmlns="" xmlns:a16="http://schemas.microsoft.com/office/drawing/2014/main" id="{4F34A466-8383-A648-8128-B2D389308C7C}"/>
              </a:ext>
            </a:extLst>
          </p:cNvPr>
          <p:cNvSpPr txBox="1"/>
          <p:nvPr/>
        </p:nvSpPr>
        <p:spPr>
          <a:xfrm>
            <a:off x="3590366" y="3279033"/>
            <a:ext cx="1705916" cy="707886"/>
          </a:xfrm>
          <a:prstGeom prst="rect">
            <a:avLst/>
          </a:prstGeom>
          <a:noFill/>
        </p:spPr>
        <p:txBody>
          <a:bodyPr wrap="none" rtlCol="0">
            <a:spAutoFit/>
          </a:bodyPr>
          <a:lstStyle/>
          <a:p>
            <a:r>
              <a:rPr lang="es-PE" sz="3000" b="1" dirty="0">
                <a:solidFill>
                  <a:schemeClr val="tx1">
                    <a:lumMod val="50000"/>
                    <a:lumOff val="50000"/>
                  </a:schemeClr>
                </a:solidFill>
                <a:latin typeface="Gotham Bold" panose="02000604030000020004" pitchFamily="2" charset="0"/>
                <a:cs typeface="Gotham-LightItalic" pitchFamily="2" charset="0"/>
              </a:rPr>
              <a:t>26</a:t>
            </a:r>
            <a:r>
              <a:rPr lang="es-PE" sz="3000" dirty="0">
                <a:solidFill>
                  <a:schemeClr val="tx1">
                    <a:lumMod val="50000"/>
                    <a:lumOff val="50000"/>
                  </a:schemeClr>
                </a:solidFill>
                <a:latin typeface="Gotham Light" pitchFamily="2" charset="0"/>
                <a:cs typeface="Gotham Light" pitchFamily="2" charset="0"/>
              </a:rPr>
              <a:t>%</a:t>
            </a:r>
            <a:r>
              <a:rPr lang="es-PE" sz="3000" b="1" dirty="0">
                <a:solidFill>
                  <a:schemeClr val="tx1">
                    <a:lumMod val="50000"/>
                    <a:lumOff val="50000"/>
                  </a:schemeClr>
                </a:solidFill>
                <a:latin typeface="Gotham Bold" panose="02000604030000020004" pitchFamily="2" charset="0"/>
                <a:cs typeface="Gotham-LightItalic" pitchFamily="2" charset="0"/>
              </a:rPr>
              <a:t/>
            </a:r>
            <a:br>
              <a:rPr lang="es-PE" sz="3000" b="1" dirty="0">
                <a:solidFill>
                  <a:schemeClr val="tx1">
                    <a:lumMod val="50000"/>
                    <a:lumOff val="50000"/>
                  </a:schemeClr>
                </a:solidFill>
                <a:latin typeface="Gotham Bold" panose="02000604030000020004" pitchFamily="2" charset="0"/>
                <a:cs typeface="Gotham-LightItalic" pitchFamily="2" charset="0"/>
              </a:rPr>
            </a:br>
            <a:r>
              <a:rPr lang="es-PE" sz="1000" dirty="0">
                <a:solidFill>
                  <a:schemeClr val="tx1">
                    <a:lumMod val="50000"/>
                    <a:lumOff val="50000"/>
                  </a:schemeClr>
                </a:solidFill>
                <a:latin typeface="Gotham Light" pitchFamily="2" charset="0"/>
                <a:cs typeface="Gotham Light" pitchFamily="2" charset="0"/>
              </a:rPr>
              <a:t>sub gerentes y jefaturas</a:t>
            </a:r>
            <a:endParaRPr lang="es-PE" sz="1000" b="1" dirty="0">
              <a:solidFill>
                <a:schemeClr val="tx1">
                  <a:lumMod val="50000"/>
                  <a:lumOff val="50000"/>
                </a:schemeClr>
              </a:solidFill>
              <a:latin typeface="Gotham Bold" panose="02000604030000020004" pitchFamily="2" charset="0"/>
              <a:cs typeface="Gotham-LightItalic" pitchFamily="2" charset="0"/>
            </a:endParaRPr>
          </a:p>
        </p:txBody>
      </p:sp>
      <p:sp>
        <p:nvSpPr>
          <p:cNvPr id="15" name="CuadroTexto 14">
            <a:extLst>
              <a:ext uri="{FF2B5EF4-FFF2-40B4-BE49-F238E27FC236}">
                <a16:creationId xmlns="" xmlns:a16="http://schemas.microsoft.com/office/drawing/2014/main" id="{0F455343-BEFB-FE42-A7DE-2FFD377E2E54}"/>
              </a:ext>
            </a:extLst>
          </p:cNvPr>
          <p:cNvSpPr txBox="1"/>
          <p:nvPr/>
        </p:nvSpPr>
        <p:spPr>
          <a:xfrm>
            <a:off x="3590366" y="4017697"/>
            <a:ext cx="989373" cy="707886"/>
          </a:xfrm>
          <a:prstGeom prst="rect">
            <a:avLst/>
          </a:prstGeom>
          <a:noFill/>
        </p:spPr>
        <p:txBody>
          <a:bodyPr wrap="none" rtlCol="0">
            <a:spAutoFit/>
          </a:bodyPr>
          <a:lstStyle/>
          <a:p>
            <a:r>
              <a:rPr lang="es-PE" sz="3000" b="1" dirty="0">
                <a:solidFill>
                  <a:schemeClr val="tx1">
                    <a:lumMod val="50000"/>
                    <a:lumOff val="50000"/>
                  </a:schemeClr>
                </a:solidFill>
                <a:latin typeface="Gotham Bold" panose="02000604030000020004" pitchFamily="2" charset="0"/>
                <a:cs typeface="Gotham-LightItalic" pitchFamily="2" charset="0"/>
              </a:rPr>
              <a:t>19</a:t>
            </a:r>
            <a:r>
              <a:rPr lang="es-PE" sz="3000" dirty="0">
                <a:solidFill>
                  <a:schemeClr val="tx1">
                    <a:lumMod val="50000"/>
                    <a:lumOff val="50000"/>
                  </a:schemeClr>
                </a:solidFill>
                <a:latin typeface="Gotham Light" pitchFamily="2" charset="0"/>
                <a:cs typeface="Gotham Light" pitchFamily="2" charset="0"/>
              </a:rPr>
              <a:t>%</a:t>
            </a:r>
            <a:r>
              <a:rPr lang="es-PE" sz="3000" b="1" dirty="0">
                <a:solidFill>
                  <a:schemeClr val="tx1">
                    <a:lumMod val="50000"/>
                    <a:lumOff val="50000"/>
                  </a:schemeClr>
                </a:solidFill>
                <a:latin typeface="Gotham Bold" panose="02000604030000020004" pitchFamily="2" charset="0"/>
                <a:cs typeface="Gotham-LightItalic" pitchFamily="2" charset="0"/>
              </a:rPr>
              <a:t/>
            </a:r>
            <a:br>
              <a:rPr lang="es-PE" sz="3000" b="1" dirty="0">
                <a:solidFill>
                  <a:schemeClr val="tx1">
                    <a:lumMod val="50000"/>
                    <a:lumOff val="50000"/>
                  </a:schemeClr>
                </a:solidFill>
                <a:latin typeface="Gotham Bold" panose="02000604030000020004" pitchFamily="2" charset="0"/>
                <a:cs typeface="Gotham-LightItalic" pitchFamily="2" charset="0"/>
              </a:rPr>
            </a:br>
            <a:r>
              <a:rPr lang="es-PE" sz="1000" dirty="0">
                <a:solidFill>
                  <a:schemeClr val="tx1">
                    <a:lumMod val="50000"/>
                    <a:lumOff val="50000"/>
                  </a:schemeClr>
                </a:solidFill>
                <a:latin typeface="Gotham Light" pitchFamily="2" charset="0"/>
                <a:cs typeface="Gotham Light" pitchFamily="2" charset="0"/>
              </a:rPr>
              <a:t>jefes de área</a:t>
            </a:r>
          </a:p>
        </p:txBody>
      </p:sp>
      <p:sp>
        <p:nvSpPr>
          <p:cNvPr id="16" name="CuadroTexto 15">
            <a:extLst>
              <a:ext uri="{FF2B5EF4-FFF2-40B4-BE49-F238E27FC236}">
                <a16:creationId xmlns="" xmlns:a16="http://schemas.microsoft.com/office/drawing/2014/main" id="{D48B1415-F36E-514B-B2DF-603318DF7F04}"/>
              </a:ext>
            </a:extLst>
          </p:cNvPr>
          <p:cNvSpPr txBox="1"/>
          <p:nvPr/>
        </p:nvSpPr>
        <p:spPr>
          <a:xfrm>
            <a:off x="3590366" y="4851415"/>
            <a:ext cx="1510350" cy="707886"/>
          </a:xfrm>
          <a:prstGeom prst="rect">
            <a:avLst/>
          </a:prstGeom>
          <a:noFill/>
        </p:spPr>
        <p:txBody>
          <a:bodyPr wrap="none" rtlCol="0">
            <a:spAutoFit/>
          </a:bodyPr>
          <a:lstStyle/>
          <a:p>
            <a:r>
              <a:rPr lang="es-PE" sz="3000" b="1" dirty="0">
                <a:solidFill>
                  <a:schemeClr val="tx1">
                    <a:lumMod val="50000"/>
                    <a:lumOff val="50000"/>
                  </a:schemeClr>
                </a:solidFill>
                <a:latin typeface="Gotham Bold" panose="02000604030000020004" pitchFamily="2" charset="0"/>
                <a:cs typeface="Gotham-LightItalic" pitchFamily="2" charset="0"/>
              </a:rPr>
              <a:t>12</a:t>
            </a:r>
            <a:r>
              <a:rPr lang="es-PE" sz="3000" dirty="0">
                <a:solidFill>
                  <a:schemeClr val="tx1">
                    <a:lumMod val="50000"/>
                    <a:lumOff val="50000"/>
                  </a:schemeClr>
                </a:solidFill>
                <a:latin typeface="Gotham Light" pitchFamily="2" charset="0"/>
                <a:cs typeface="Gotham Light" pitchFamily="2" charset="0"/>
              </a:rPr>
              <a:t>%</a:t>
            </a:r>
            <a:r>
              <a:rPr lang="es-PE" sz="3000" b="1" dirty="0">
                <a:solidFill>
                  <a:schemeClr val="tx1">
                    <a:lumMod val="50000"/>
                    <a:lumOff val="50000"/>
                  </a:schemeClr>
                </a:solidFill>
                <a:latin typeface="Gotham Bold" panose="02000604030000020004" pitchFamily="2" charset="0"/>
                <a:cs typeface="Gotham-LightItalic" pitchFamily="2" charset="0"/>
              </a:rPr>
              <a:t/>
            </a:r>
            <a:br>
              <a:rPr lang="es-PE" sz="3000" b="1" dirty="0">
                <a:solidFill>
                  <a:schemeClr val="tx1">
                    <a:lumMod val="50000"/>
                    <a:lumOff val="50000"/>
                  </a:schemeClr>
                </a:solidFill>
                <a:latin typeface="Gotham Bold" panose="02000604030000020004" pitchFamily="2" charset="0"/>
                <a:cs typeface="Gotham-LightItalic" pitchFamily="2" charset="0"/>
              </a:rPr>
            </a:br>
            <a:r>
              <a:rPr lang="es-PE" sz="1000" dirty="0">
                <a:solidFill>
                  <a:schemeClr val="tx1">
                    <a:lumMod val="50000"/>
                    <a:lumOff val="50000"/>
                  </a:schemeClr>
                </a:solidFill>
                <a:latin typeface="Gotham Light" pitchFamily="2" charset="0"/>
                <a:cs typeface="Gotham Light" pitchFamily="2" charset="0"/>
              </a:rPr>
              <a:t>analistas y asistentes</a:t>
            </a:r>
            <a:endParaRPr lang="es-PE" sz="1000" b="1" dirty="0">
              <a:solidFill>
                <a:schemeClr val="tx1">
                  <a:lumMod val="50000"/>
                  <a:lumOff val="50000"/>
                </a:schemeClr>
              </a:solidFill>
              <a:latin typeface="Gotham Bold" panose="02000604030000020004" pitchFamily="2" charset="0"/>
              <a:cs typeface="Gotham-LightItalic" pitchFamily="2" charset="0"/>
            </a:endParaRPr>
          </a:p>
        </p:txBody>
      </p:sp>
      <p:pic>
        <p:nvPicPr>
          <p:cNvPr id="18" name="Imagen 17">
            <a:extLst>
              <a:ext uri="{FF2B5EF4-FFF2-40B4-BE49-F238E27FC236}">
                <a16:creationId xmlns="" xmlns:a16="http://schemas.microsoft.com/office/drawing/2014/main" id="{E3768279-B3C6-1C4D-B928-9EDF937E8587}"/>
              </a:ext>
            </a:extLst>
          </p:cNvPr>
          <p:cNvPicPr>
            <a:picLocks noChangeAspect="1"/>
          </p:cNvPicPr>
          <p:nvPr/>
        </p:nvPicPr>
        <p:blipFill>
          <a:blip r:embed="rId4"/>
          <a:srcRect/>
          <a:stretch/>
        </p:blipFill>
        <p:spPr>
          <a:xfrm>
            <a:off x="6445984" y="2161432"/>
            <a:ext cx="1202660" cy="1218079"/>
          </a:xfrm>
          <a:prstGeom prst="rect">
            <a:avLst/>
          </a:prstGeom>
        </p:spPr>
      </p:pic>
      <p:pic>
        <p:nvPicPr>
          <p:cNvPr id="20" name="Imagen 19">
            <a:extLst>
              <a:ext uri="{FF2B5EF4-FFF2-40B4-BE49-F238E27FC236}">
                <a16:creationId xmlns="" xmlns:a16="http://schemas.microsoft.com/office/drawing/2014/main" id="{2804453C-0CF6-744E-B3DE-3947B536D6C0}"/>
              </a:ext>
            </a:extLst>
          </p:cNvPr>
          <p:cNvPicPr>
            <a:picLocks noChangeAspect="1"/>
          </p:cNvPicPr>
          <p:nvPr/>
        </p:nvPicPr>
        <p:blipFill>
          <a:blip r:embed="rId5"/>
          <a:srcRect/>
          <a:stretch/>
        </p:blipFill>
        <p:spPr>
          <a:xfrm>
            <a:off x="9116248" y="2196455"/>
            <a:ext cx="1187241" cy="1218079"/>
          </a:xfrm>
          <a:prstGeom prst="rect">
            <a:avLst/>
          </a:prstGeom>
        </p:spPr>
      </p:pic>
      <p:pic>
        <p:nvPicPr>
          <p:cNvPr id="22" name="Imagen 21">
            <a:extLst>
              <a:ext uri="{FF2B5EF4-FFF2-40B4-BE49-F238E27FC236}">
                <a16:creationId xmlns="" xmlns:a16="http://schemas.microsoft.com/office/drawing/2014/main" id="{21F579D4-859E-AA49-B3EC-A545D125FF3C}"/>
              </a:ext>
            </a:extLst>
          </p:cNvPr>
          <p:cNvPicPr>
            <a:picLocks noChangeAspect="1"/>
          </p:cNvPicPr>
          <p:nvPr/>
        </p:nvPicPr>
        <p:blipFill>
          <a:blip r:embed="rId6"/>
          <a:srcRect/>
          <a:stretch/>
        </p:blipFill>
        <p:spPr>
          <a:xfrm>
            <a:off x="6438275" y="3560313"/>
            <a:ext cx="1218079" cy="1218079"/>
          </a:xfrm>
          <a:prstGeom prst="rect">
            <a:avLst/>
          </a:prstGeom>
        </p:spPr>
      </p:pic>
      <p:pic>
        <p:nvPicPr>
          <p:cNvPr id="24" name="Imagen 23">
            <a:extLst>
              <a:ext uri="{FF2B5EF4-FFF2-40B4-BE49-F238E27FC236}">
                <a16:creationId xmlns="" xmlns:a16="http://schemas.microsoft.com/office/drawing/2014/main" id="{512912F9-4901-3948-A2F9-AFE4D15425A3}"/>
              </a:ext>
            </a:extLst>
          </p:cNvPr>
          <p:cNvPicPr>
            <a:picLocks noChangeAspect="1"/>
          </p:cNvPicPr>
          <p:nvPr/>
        </p:nvPicPr>
        <p:blipFill>
          <a:blip r:embed="rId7"/>
          <a:srcRect/>
          <a:stretch/>
        </p:blipFill>
        <p:spPr>
          <a:xfrm>
            <a:off x="9100829" y="3569915"/>
            <a:ext cx="1218078" cy="1233898"/>
          </a:xfrm>
          <a:prstGeom prst="rect">
            <a:avLst/>
          </a:prstGeom>
        </p:spPr>
      </p:pic>
      <p:pic>
        <p:nvPicPr>
          <p:cNvPr id="26" name="Imagen 25">
            <a:extLst>
              <a:ext uri="{FF2B5EF4-FFF2-40B4-BE49-F238E27FC236}">
                <a16:creationId xmlns="" xmlns:a16="http://schemas.microsoft.com/office/drawing/2014/main" id="{503FD8C6-91F8-1E46-B49E-9EC6DF98CDD2}"/>
              </a:ext>
            </a:extLst>
          </p:cNvPr>
          <p:cNvPicPr>
            <a:picLocks noChangeAspect="1"/>
          </p:cNvPicPr>
          <p:nvPr/>
        </p:nvPicPr>
        <p:blipFill>
          <a:blip r:embed="rId8"/>
          <a:srcRect/>
          <a:stretch/>
        </p:blipFill>
        <p:spPr>
          <a:xfrm>
            <a:off x="6438275" y="4967103"/>
            <a:ext cx="1218079" cy="1218079"/>
          </a:xfrm>
          <a:prstGeom prst="rect">
            <a:avLst/>
          </a:prstGeom>
        </p:spPr>
      </p:pic>
      <p:pic>
        <p:nvPicPr>
          <p:cNvPr id="28" name="Imagen 27">
            <a:extLst>
              <a:ext uri="{FF2B5EF4-FFF2-40B4-BE49-F238E27FC236}">
                <a16:creationId xmlns="" xmlns:a16="http://schemas.microsoft.com/office/drawing/2014/main" id="{8CA11E20-4951-9647-9257-A940FB2AD786}"/>
              </a:ext>
            </a:extLst>
          </p:cNvPr>
          <p:cNvPicPr>
            <a:picLocks noChangeAspect="1"/>
          </p:cNvPicPr>
          <p:nvPr/>
        </p:nvPicPr>
        <p:blipFill>
          <a:blip r:embed="rId9"/>
          <a:srcRect/>
          <a:stretch/>
        </p:blipFill>
        <p:spPr>
          <a:xfrm>
            <a:off x="9100829" y="4959194"/>
            <a:ext cx="1218078" cy="1233898"/>
          </a:xfrm>
          <a:prstGeom prst="rect">
            <a:avLst/>
          </a:prstGeom>
        </p:spPr>
      </p:pic>
      <p:sp>
        <p:nvSpPr>
          <p:cNvPr id="29" name="Rectángulo 28">
            <a:extLst>
              <a:ext uri="{FF2B5EF4-FFF2-40B4-BE49-F238E27FC236}">
                <a16:creationId xmlns="" xmlns:a16="http://schemas.microsoft.com/office/drawing/2014/main" id="{F27873AD-7640-9249-8986-F8540361CC63}"/>
              </a:ext>
            </a:extLst>
          </p:cNvPr>
          <p:cNvSpPr/>
          <p:nvPr/>
        </p:nvSpPr>
        <p:spPr>
          <a:xfrm>
            <a:off x="6676992" y="2549792"/>
            <a:ext cx="846707" cy="477054"/>
          </a:xfrm>
          <a:prstGeom prst="rect">
            <a:avLst/>
          </a:prstGeom>
        </p:spPr>
        <p:txBody>
          <a:bodyPr wrap="none">
            <a:spAutoFit/>
          </a:bodyPr>
          <a:lstStyle/>
          <a:p>
            <a:pPr algn="ctr"/>
            <a:r>
              <a:rPr lang="es-PE" sz="2500" b="1" dirty="0">
                <a:solidFill>
                  <a:schemeClr val="bg1"/>
                </a:solidFill>
                <a:latin typeface="Gotham Bold" panose="02000604030000020004" pitchFamily="2" charset="0"/>
                <a:cs typeface="Gotham-LightItalic" pitchFamily="2" charset="0"/>
              </a:rPr>
              <a:t>37</a:t>
            </a:r>
            <a:r>
              <a:rPr lang="es-PE" sz="2500" dirty="0">
                <a:solidFill>
                  <a:schemeClr val="bg1"/>
                </a:solidFill>
                <a:latin typeface="Gotham Light" pitchFamily="2" charset="0"/>
                <a:cs typeface="Gotham Light" pitchFamily="2" charset="0"/>
              </a:rPr>
              <a:t>%</a:t>
            </a:r>
            <a:endParaRPr lang="es-PE" sz="2500" dirty="0">
              <a:solidFill>
                <a:schemeClr val="bg1"/>
              </a:solidFill>
            </a:endParaRPr>
          </a:p>
        </p:txBody>
      </p:sp>
      <p:sp>
        <p:nvSpPr>
          <p:cNvPr id="30" name="Rectángulo 29">
            <a:extLst>
              <a:ext uri="{FF2B5EF4-FFF2-40B4-BE49-F238E27FC236}">
                <a16:creationId xmlns="" xmlns:a16="http://schemas.microsoft.com/office/drawing/2014/main" id="{41398C5C-AC62-374E-89FD-FE4B04183803}"/>
              </a:ext>
            </a:extLst>
          </p:cNvPr>
          <p:cNvSpPr/>
          <p:nvPr/>
        </p:nvSpPr>
        <p:spPr>
          <a:xfrm>
            <a:off x="9326062" y="2549792"/>
            <a:ext cx="846707" cy="477054"/>
          </a:xfrm>
          <a:prstGeom prst="rect">
            <a:avLst/>
          </a:prstGeom>
        </p:spPr>
        <p:txBody>
          <a:bodyPr wrap="none">
            <a:spAutoFit/>
          </a:bodyPr>
          <a:lstStyle/>
          <a:p>
            <a:pPr algn="ctr"/>
            <a:r>
              <a:rPr lang="es-PE" sz="2500" b="1" dirty="0">
                <a:solidFill>
                  <a:schemeClr val="bg1"/>
                </a:solidFill>
                <a:latin typeface="Gotham Bold" panose="02000604030000020004" pitchFamily="2" charset="0"/>
                <a:cs typeface="Gotham-LightItalic" pitchFamily="2" charset="0"/>
              </a:rPr>
              <a:t>33</a:t>
            </a:r>
            <a:r>
              <a:rPr lang="es-PE" sz="2500" dirty="0">
                <a:solidFill>
                  <a:schemeClr val="bg1"/>
                </a:solidFill>
                <a:latin typeface="Gotham Light" pitchFamily="2" charset="0"/>
                <a:cs typeface="Gotham Light" pitchFamily="2" charset="0"/>
              </a:rPr>
              <a:t>%</a:t>
            </a:r>
            <a:endParaRPr lang="es-PE" sz="2500" dirty="0">
              <a:solidFill>
                <a:schemeClr val="bg1"/>
              </a:solidFill>
            </a:endParaRPr>
          </a:p>
        </p:txBody>
      </p:sp>
      <p:sp>
        <p:nvSpPr>
          <p:cNvPr id="31" name="Rectángulo 30">
            <a:extLst>
              <a:ext uri="{FF2B5EF4-FFF2-40B4-BE49-F238E27FC236}">
                <a16:creationId xmlns="" xmlns:a16="http://schemas.microsoft.com/office/drawing/2014/main" id="{86CCFA84-0D17-074C-8385-4F77E8251E83}"/>
              </a:ext>
            </a:extLst>
          </p:cNvPr>
          <p:cNvSpPr/>
          <p:nvPr/>
        </p:nvSpPr>
        <p:spPr>
          <a:xfrm>
            <a:off x="6702640" y="3961733"/>
            <a:ext cx="795411" cy="477054"/>
          </a:xfrm>
          <a:prstGeom prst="rect">
            <a:avLst/>
          </a:prstGeom>
        </p:spPr>
        <p:txBody>
          <a:bodyPr wrap="none">
            <a:spAutoFit/>
          </a:bodyPr>
          <a:lstStyle/>
          <a:p>
            <a:pPr algn="ctr"/>
            <a:r>
              <a:rPr lang="es-PE" sz="2500" b="1" dirty="0">
                <a:solidFill>
                  <a:schemeClr val="bg1"/>
                </a:solidFill>
                <a:latin typeface="Gotham Bold" panose="02000604030000020004" pitchFamily="2" charset="0"/>
                <a:cs typeface="Gotham-LightItalic" pitchFamily="2" charset="0"/>
              </a:rPr>
              <a:t>16</a:t>
            </a:r>
            <a:r>
              <a:rPr lang="es-PE" sz="2500" dirty="0">
                <a:solidFill>
                  <a:schemeClr val="bg1"/>
                </a:solidFill>
                <a:latin typeface="Gotham Light" pitchFamily="2" charset="0"/>
                <a:cs typeface="Gotham Light" pitchFamily="2" charset="0"/>
              </a:rPr>
              <a:t>%</a:t>
            </a:r>
            <a:endParaRPr lang="es-PE" sz="2500" dirty="0">
              <a:solidFill>
                <a:schemeClr val="bg1"/>
              </a:solidFill>
            </a:endParaRPr>
          </a:p>
        </p:txBody>
      </p:sp>
      <p:sp>
        <p:nvSpPr>
          <p:cNvPr id="32" name="Rectángulo 31">
            <a:extLst>
              <a:ext uri="{FF2B5EF4-FFF2-40B4-BE49-F238E27FC236}">
                <a16:creationId xmlns="" xmlns:a16="http://schemas.microsoft.com/office/drawing/2014/main" id="{E4147941-306F-CC4E-BB79-8D697AA0E647}"/>
              </a:ext>
            </a:extLst>
          </p:cNvPr>
          <p:cNvSpPr/>
          <p:nvPr/>
        </p:nvSpPr>
        <p:spPr>
          <a:xfrm>
            <a:off x="9390183" y="3961733"/>
            <a:ext cx="718466" cy="477054"/>
          </a:xfrm>
          <a:prstGeom prst="rect">
            <a:avLst/>
          </a:prstGeom>
        </p:spPr>
        <p:txBody>
          <a:bodyPr wrap="none">
            <a:spAutoFit/>
          </a:bodyPr>
          <a:lstStyle/>
          <a:p>
            <a:pPr algn="ctr"/>
            <a:r>
              <a:rPr lang="es-PE" sz="2500" b="1" dirty="0">
                <a:solidFill>
                  <a:schemeClr val="bg1"/>
                </a:solidFill>
                <a:latin typeface="Gotham Bold" panose="02000604030000020004" pitchFamily="2" charset="0"/>
                <a:cs typeface="Gotham-LightItalic" pitchFamily="2" charset="0"/>
              </a:rPr>
              <a:t>11</a:t>
            </a:r>
            <a:r>
              <a:rPr lang="es-PE" sz="2500" dirty="0">
                <a:solidFill>
                  <a:schemeClr val="bg1"/>
                </a:solidFill>
                <a:latin typeface="Gotham Light" pitchFamily="2" charset="0"/>
                <a:cs typeface="Gotham Light" pitchFamily="2" charset="0"/>
              </a:rPr>
              <a:t>%</a:t>
            </a:r>
            <a:endParaRPr lang="es-PE" sz="2500" dirty="0">
              <a:solidFill>
                <a:schemeClr val="bg1"/>
              </a:solidFill>
            </a:endParaRPr>
          </a:p>
        </p:txBody>
      </p:sp>
      <p:sp>
        <p:nvSpPr>
          <p:cNvPr id="33" name="Rectángulo 32">
            <a:extLst>
              <a:ext uri="{FF2B5EF4-FFF2-40B4-BE49-F238E27FC236}">
                <a16:creationId xmlns="" xmlns:a16="http://schemas.microsoft.com/office/drawing/2014/main" id="{729297AA-0E2F-6F49-A8D8-1087CCBDE8DB}"/>
              </a:ext>
            </a:extLst>
          </p:cNvPr>
          <p:cNvSpPr/>
          <p:nvPr/>
        </p:nvSpPr>
        <p:spPr>
          <a:xfrm>
            <a:off x="6745300" y="5333333"/>
            <a:ext cx="683199" cy="477054"/>
          </a:xfrm>
          <a:prstGeom prst="rect">
            <a:avLst/>
          </a:prstGeom>
        </p:spPr>
        <p:txBody>
          <a:bodyPr wrap="none">
            <a:spAutoFit/>
          </a:bodyPr>
          <a:lstStyle/>
          <a:p>
            <a:pPr algn="ctr"/>
            <a:r>
              <a:rPr lang="es-PE" sz="2500" b="1" dirty="0">
                <a:solidFill>
                  <a:schemeClr val="bg1"/>
                </a:solidFill>
                <a:latin typeface="Gotham Bold" panose="02000604030000020004" pitchFamily="2" charset="0"/>
                <a:cs typeface="Gotham-LightItalic" pitchFamily="2" charset="0"/>
              </a:rPr>
              <a:t>9</a:t>
            </a:r>
            <a:r>
              <a:rPr lang="es-PE" sz="2500" dirty="0">
                <a:solidFill>
                  <a:schemeClr val="bg1"/>
                </a:solidFill>
                <a:latin typeface="Gotham Light" pitchFamily="2" charset="0"/>
                <a:cs typeface="Gotham Light" pitchFamily="2" charset="0"/>
              </a:rPr>
              <a:t>%</a:t>
            </a:r>
            <a:endParaRPr lang="es-PE" sz="2500" dirty="0">
              <a:solidFill>
                <a:schemeClr val="bg1"/>
              </a:solidFill>
            </a:endParaRPr>
          </a:p>
        </p:txBody>
      </p:sp>
      <p:sp>
        <p:nvSpPr>
          <p:cNvPr id="34" name="Rectángulo 33">
            <a:extLst>
              <a:ext uri="{FF2B5EF4-FFF2-40B4-BE49-F238E27FC236}">
                <a16:creationId xmlns="" xmlns:a16="http://schemas.microsoft.com/office/drawing/2014/main" id="{419345AC-3F40-C24E-84DB-0F336E52ADF9}"/>
              </a:ext>
            </a:extLst>
          </p:cNvPr>
          <p:cNvSpPr/>
          <p:nvPr/>
        </p:nvSpPr>
        <p:spPr>
          <a:xfrm>
            <a:off x="9444062" y="5333333"/>
            <a:ext cx="583813" cy="477054"/>
          </a:xfrm>
          <a:prstGeom prst="rect">
            <a:avLst/>
          </a:prstGeom>
        </p:spPr>
        <p:txBody>
          <a:bodyPr wrap="none">
            <a:spAutoFit/>
          </a:bodyPr>
          <a:lstStyle/>
          <a:p>
            <a:pPr algn="ctr"/>
            <a:r>
              <a:rPr lang="es-PE" sz="2500" b="1" dirty="0">
                <a:solidFill>
                  <a:schemeClr val="bg1"/>
                </a:solidFill>
                <a:latin typeface="Gotham Bold" panose="02000604030000020004" pitchFamily="2" charset="0"/>
                <a:cs typeface="Gotham-LightItalic" pitchFamily="2" charset="0"/>
              </a:rPr>
              <a:t>1</a:t>
            </a:r>
            <a:r>
              <a:rPr lang="es-PE" sz="2500" dirty="0">
                <a:solidFill>
                  <a:schemeClr val="bg1"/>
                </a:solidFill>
                <a:latin typeface="Gotham Light" pitchFamily="2" charset="0"/>
                <a:cs typeface="Gotham Light" pitchFamily="2" charset="0"/>
              </a:rPr>
              <a:t>%</a:t>
            </a:r>
            <a:endParaRPr lang="es-PE" sz="2500" dirty="0">
              <a:solidFill>
                <a:schemeClr val="bg1"/>
              </a:solidFill>
            </a:endParaRPr>
          </a:p>
        </p:txBody>
      </p:sp>
      <p:sp>
        <p:nvSpPr>
          <p:cNvPr id="35" name="Rectángulo 34">
            <a:extLst>
              <a:ext uri="{FF2B5EF4-FFF2-40B4-BE49-F238E27FC236}">
                <a16:creationId xmlns="" xmlns:a16="http://schemas.microsoft.com/office/drawing/2014/main" id="{58AA13F5-1BE1-C144-90C9-449351705D87}"/>
              </a:ext>
            </a:extLst>
          </p:cNvPr>
          <p:cNvSpPr/>
          <p:nvPr/>
        </p:nvSpPr>
        <p:spPr>
          <a:xfrm>
            <a:off x="7708630" y="2617870"/>
            <a:ext cx="1367682" cy="246221"/>
          </a:xfrm>
          <a:prstGeom prst="rect">
            <a:avLst/>
          </a:prstGeom>
        </p:spPr>
        <p:txBody>
          <a:bodyPr wrap="none">
            <a:spAutoFit/>
          </a:bodyPr>
          <a:lstStyle/>
          <a:p>
            <a:r>
              <a:rPr lang="es-PE" sz="1000" dirty="0">
                <a:solidFill>
                  <a:schemeClr val="tx1">
                    <a:lumMod val="50000"/>
                    <a:lumOff val="50000"/>
                  </a:schemeClr>
                </a:solidFill>
                <a:latin typeface="Gotham Light" pitchFamily="2" charset="0"/>
                <a:cs typeface="Gotham Light" pitchFamily="2" charset="0"/>
              </a:rPr>
              <a:t>ADMINISTRACIÓN</a:t>
            </a:r>
            <a:endParaRPr lang="es-PE" sz="1000" dirty="0"/>
          </a:p>
        </p:txBody>
      </p:sp>
      <p:sp>
        <p:nvSpPr>
          <p:cNvPr id="36" name="Rectángulo 35">
            <a:extLst>
              <a:ext uri="{FF2B5EF4-FFF2-40B4-BE49-F238E27FC236}">
                <a16:creationId xmlns="" xmlns:a16="http://schemas.microsoft.com/office/drawing/2014/main" id="{37DF44CE-2D20-334B-8DB3-DD87D0D3AA54}"/>
              </a:ext>
            </a:extLst>
          </p:cNvPr>
          <p:cNvSpPr/>
          <p:nvPr/>
        </p:nvSpPr>
        <p:spPr>
          <a:xfrm>
            <a:off x="7708630" y="3962576"/>
            <a:ext cx="1132041" cy="246221"/>
          </a:xfrm>
          <a:prstGeom prst="rect">
            <a:avLst/>
          </a:prstGeom>
        </p:spPr>
        <p:txBody>
          <a:bodyPr wrap="none">
            <a:spAutoFit/>
          </a:bodyPr>
          <a:lstStyle/>
          <a:p>
            <a:r>
              <a:rPr lang="es-PE" sz="1000" dirty="0">
                <a:solidFill>
                  <a:schemeClr val="tx1">
                    <a:lumMod val="50000"/>
                    <a:lumOff val="50000"/>
                  </a:schemeClr>
                </a:solidFill>
                <a:latin typeface="Gotham Light" pitchFamily="2" charset="0"/>
                <a:cs typeface="Gotham Light" pitchFamily="2" charset="0"/>
              </a:rPr>
              <a:t>INFORMÁTICA</a:t>
            </a:r>
            <a:endParaRPr lang="es-PE" sz="1000" dirty="0"/>
          </a:p>
        </p:txBody>
      </p:sp>
      <p:sp>
        <p:nvSpPr>
          <p:cNvPr id="37" name="Rectángulo 36">
            <a:extLst>
              <a:ext uri="{FF2B5EF4-FFF2-40B4-BE49-F238E27FC236}">
                <a16:creationId xmlns="" xmlns:a16="http://schemas.microsoft.com/office/drawing/2014/main" id="{FB1DB1AC-F239-754B-851D-E779197AB910}"/>
              </a:ext>
            </a:extLst>
          </p:cNvPr>
          <p:cNvSpPr/>
          <p:nvPr/>
        </p:nvSpPr>
        <p:spPr>
          <a:xfrm>
            <a:off x="7708630" y="5455199"/>
            <a:ext cx="877163" cy="246221"/>
          </a:xfrm>
          <a:prstGeom prst="rect">
            <a:avLst/>
          </a:prstGeom>
        </p:spPr>
        <p:txBody>
          <a:bodyPr wrap="none">
            <a:spAutoFit/>
          </a:bodyPr>
          <a:lstStyle/>
          <a:p>
            <a:r>
              <a:rPr lang="es-PE" sz="1000" dirty="0">
                <a:solidFill>
                  <a:schemeClr val="tx1">
                    <a:lumMod val="50000"/>
                    <a:lumOff val="50000"/>
                  </a:schemeClr>
                </a:solidFill>
                <a:latin typeface="Gotham Light" pitchFamily="2" charset="0"/>
                <a:cs typeface="Gotham Light" pitchFamily="2" charset="0"/>
              </a:rPr>
              <a:t>FINANZAS</a:t>
            </a:r>
            <a:endParaRPr lang="es-PE" sz="1000" dirty="0"/>
          </a:p>
        </p:txBody>
      </p:sp>
      <p:sp>
        <p:nvSpPr>
          <p:cNvPr id="38" name="Rectángulo 37">
            <a:extLst>
              <a:ext uri="{FF2B5EF4-FFF2-40B4-BE49-F238E27FC236}">
                <a16:creationId xmlns="" xmlns:a16="http://schemas.microsoft.com/office/drawing/2014/main" id="{398AD384-F322-B140-81AA-AE9EDB7D5CC5}"/>
              </a:ext>
            </a:extLst>
          </p:cNvPr>
          <p:cNvSpPr/>
          <p:nvPr/>
        </p:nvSpPr>
        <p:spPr>
          <a:xfrm>
            <a:off x="10411489" y="2604423"/>
            <a:ext cx="989373" cy="246221"/>
          </a:xfrm>
          <a:prstGeom prst="rect">
            <a:avLst/>
          </a:prstGeom>
        </p:spPr>
        <p:txBody>
          <a:bodyPr wrap="none">
            <a:spAutoFit/>
          </a:bodyPr>
          <a:lstStyle/>
          <a:p>
            <a:r>
              <a:rPr lang="es-PE" sz="1000" dirty="0">
                <a:solidFill>
                  <a:schemeClr val="tx1">
                    <a:lumMod val="50000"/>
                    <a:lumOff val="50000"/>
                  </a:schemeClr>
                </a:solidFill>
                <a:latin typeface="Gotham Light" pitchFamily="2" charset="0"/>
                <a:cs typeface="Gotham Light" pitchFamily="2" charset="0"/>
              </a:rPr>
              <a:t>COMERCIAL</a:t>
            </a:r>
            <a:endParaRPr lang="es-PE" sz="1000" dirty="0"/>
          </a:p>
        </p:txBody>
      </p:sp>
      <p:sp>
        <p:nvSpPr>
          <p:cNvPr id="39" name="Rectángulo 38">
            <a:extLst>
              <a:ext uri="{FF2B5EF4-FFF2-40B4-BE49-F238E27FC236}">
                <a16:creationId xmlns="" xmlns:a16="http://schemas.microsoft.com/office/drawing/2014/main" id="{F380DCBB-E29F-A341-9E77-BC57E7FAAE39}"/>
              </a:ext>
            </a:extLst>
          </p:cNvPr>
          <p:cNvSpPr/>
          <p:nvPr/>
        </p:nvSpPr>
        <p:spPr>
          <a:xfrm>
            <a:off x="10411489" y="3949129"/>
            <a:ext cx="1167307" cy="246221"/>
          </a:xfrm>
          <a:prstGeom prst="rect">
            <a:avLst/>
          </a:prstGeom>
        </p:spPr>
        <p:txBody>
          <a:bodyPr wrap="none">
            <a:spAutoFit/>
          </a:bodyPr>
          <a:lstStyle/>
          <a:p>
            <a:r>
              <a:rPr lang="es-PE" sz="1000" dirty="0">
                <a:solidFill>
                  <a:schemeClr val="tx1">
                    <a:lumMod val="50000"/>
                    <a:lumOff val="50000"/>
                  </a:schemeClr>
                </a:solidFill>
                <a:latin typeface="Gotham Light" pitchFamily="2" charset="0"/>
                <a:cs typeface="Gotham Light" pitchFamily="2" charset="0"/>
              </a:rPr>
              <a:t>OPERACIONES</a:t>
            </a:r>
            <a:endParaRPr lang="es-PE" sz="1000" dirty="0"/>
          </a:p>
        </p:txBody>
      </p:sp>
      <p:sp>
        <p:nvSpPr>
          <p:cNvPr id="40" name="Rectángulo 39">
            <a:extLst>
              <a:ext uri="{FF2B5EF4-FFF2-40B4-BE49-F238E27FC236}">
                <a16:creationId xmlns="" xmlns:a16="http://schemas.microsoft.com/office/drawing/2014/main" id="{956404FC-6DA9-D545-A6BC-C3CD317D78AC}"/>
              </a:ext>
            </a:extLst>
          </p:cNvPr>
          <p:cNvSpPr/>
          <p:nvPr/>
        </p:nvSpPr>
        <p:spPr>
          <a:xfrm>
            <a:off x="10411489" y="5441752"/>
            <a:ext cx="1457450" cy="246221"/>
          </a:xfrm>
          <a:prstGeom prst="rect">
            <a:avLst/>
          </a:prstGeom>
        </p:spPr>
        <p:txBody>
          <a:bodyPr wrap="none">
            <a:spAutoFit/>
          </a:bodyPr>
          <a:lstStyle/>
          <a:p>
            <a:r>
              <a:rPr lang="es-PE" sz="1000" dirty="0">
                <a:solidFill>
                  <a:schemeClr val="tx1">
                    <a:lumMod val="50000"/>
                    <a:lumOff val="50000"/>
                  </a:schemeClr>
                </a:solidFill>
                <a:latin typeface="Gotham Light" pitchFamily="2" charset="0"/>
                <a:cs typeface="Gotham Light" pitchFamily="2" charset="0"/>
              </a:rPr>
              <a:t>RR.HH. / FINANZAS</a:t>
            </a:r>
            <a:endParaRPr lang="es-PE" sz="1000" dirty="0"/>
          </a:p>
        </p:txBody>
      </p:sp>
      <p:sp>
        <p:nvSpPr>
          <p:cNvPr id="41" name="CuadroTexto 40">
            <a:extLst>
              <a:ext uri="{FF2B5EF4-FFF2-40B4-BE49-F238E27FC236}">
                <a16:creationId xmlns="" xmlns:a16="http://schemas.microsoft.com/office/drawing/2014/main" id="{CEE8EA69-6DBF-7046-A371-3AA0A51B4CC4}"/>
              </a:ext>
            </a:extLst>
          </p:cNvPr>
          <p:cNvSpPr txBox="1"/>
          <p:nvPr/>
        </p:nvSpPr>
        <p:spPr>
          <a:xfrm>
            <a:off x="6411893" y="215345"/>
            <a:ext cx="5506637" cy="400110"/>
          </a:xfrm>
          <a:prstGeom prst="rect">
            <a:avLst/>
          </a:prstGeom>
          <a:noFill/>
        </p:spPr>
        <p:txBody>
          <a:bodyPr wrap="square" rtlCol="0">
            <a:spAutoFit/>
          </a:bodyPr>
          <a:lstStyle/>
          <a:p>
            <a:pPr algn="r"/>
            <a:r>
              <a:rPr lang="es-PE" sz="2000" dirty="0">
                <a:solidFill>
                  <a:schemeClr val="bg1"/>
                </a:solidFill>
                <a:latin typeface="Gotham Bold" panose="02000604030000020004" pitchFamily="2" charset="0"/>
                <a:cs typeface="Calibri" panose="020F0502020204030204" pitchFamily="34" charset="0"/>
              </a:rPr>
              <a:t>PERFIL DEL PARTICIPANTE</a:t>
            </a:r>
          </a:p>
        </p:txBody>
      </p:sp>
      <p:sp>
        <p:nvSpPr>
          <p:cNvPr id="42" name="CuadroTexto 41">
            <a:extLst>
              <a:ext uri="{FF2B5EF4-FFF2-40B4-BE49-F238E27FC236}">
                <a16:creationId xmlns="" xmlns:a16="http://schemas.microsoft.com/office/drawing/2014/main" id="{CD747C95-0892-D64E-B679-4FA4B338357A}"/>
              </a:ext>
            </a:extLst>
          </p:cNvPr>
          <p:cNvSpPr txBox="1"/>
          <p:nvPr/>
        </p:nvSpPr>
        <p:spPr>
          <a:xfrm>
            <a:off x="8936303" y="543486"/>
            <a:ext cx="2982227" cy="323165"/>
          </a:xfrm>
          <a:prstGeom prst="rect">
            <a:avLst/>
          </a:prstGeom>
          <a:noFill/>
        </p:spPr>
        <p:txBody>
          <a:bodyPr wrap="square" rtlCol="0">
            <a:spAutoFit/>
          </a:bodyPr>
          <a:lstStyle/>
          <a:p>
            <a:pPr algn="r"/>
            <a:r>
              <a:rPr lang="es-PE" sz="1500" dirty="0">
                <a:solidFill>
                  <a:schemeClr val="bg1"/>
                </a:solidFill>
                <a:latin typeface="Gotham Light" pitchFamily="2" charset="0"/>
                <a:cs typeface="Gotham Light" pitchFamily="2" charset="0"/>
              </a:rPr>
              <a:t>INFORMACIÓN DEL EVENTO</a:t>
            </a:r>
          </a:p>
        </p:txBody>
      </p:sp>
    </p:spTree>
    <p:extLst>
      <p:ext uri="{BB962C8B-B14F-4D97-AF65-F5344CB8AC3E}">
        <p14:creationId xmlns:p14="http://schemas.microsoft.com/office/powerpoint/2010/main" val="2054152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 xmlns:a16="http://schemas.microsoft.com/office/drawing/2014/main" id="{1F6EDB94-C014-E44E-9417-2DFD4DD2AA0F}"/>
              </a:ext>
            </a:extLst>
          </p:cNvPr>
          <p:cNvSpPr txBox="1"/>
          <p:nvPr/>
        </p:nvSpPr>
        <p:spPr>
          <a:xfrm>
            <a:off x="457183" y="3625874"/>
            <a:ext cx="6097729" cy="2462213"/>
          </a:xfrm>
          <a:prstGeom prst="rect">
            <a:avLst/>
          </a:prstGeom>
          <a:noFill/>
        </p:spPr>
        <p:txBody>
          <a:bodyPr wrap="square" rtlCol="0">
            <a:spAutoFit/>
          </a:bodyPr>
          <a:lstStyle/>
          <a:p>
            <a:r>
              <a:rPr lang="es-PE" sz="1100" dirty="0">
                <a:solidFill>
                  <a:schemeClr val="bg1"/>
                </a:solidFill>
                <a:latin typeface="Gotham Light" pitchFamily="2" charset="0"/>
                <a:cs typeface="Gotham Light" pitchFamily="2" charset="0"/>
              </a:rPr>
              <a:t>Líder intelectual de renombre mundial, miembro del MIT Center for Digital Business y asesor senior independiente de Deloitte Analytics. Autor y coautor de 20 libros y más de 200 artículos, ayuda a las organizaciones a transformar sus prácticas de gestión en dominios de negocios digitales como inteligencia artificial, análisis, gestión de la información y el conocimiento, gestión de procesos y sistemas empresariales.</a:t>
            </a:r>
          </a:p>
          <a:p>
            <a:endParaRPr lang="es-PE" sz="1100" dirty="0">
              <a:solidFill>
                <a:schemeClr val="bg1"/>
              </a:solidFill>
              <a:latin typeface="Gotham Light" pitchFamily="2" charset="0"/>
              <a:cs typeface="Gotham Light" pitchFamily="2" charset="0"/>
            </a:endParaRPr>
          </a:p>
          <a:p>
            <a:r>
              <a:rPr lang="es-PE" sz="1100" dirty="0">
                <a:solidFill>
                  <a:schemeClr val="bg1"/>
                </a:solidFill>
                <a:latin typeface="Gotham Light" pitchFamily="2" charset="0"/>
                <a:cs typeface="Gotham Light" pitchFamily="2" charset="0"/>
              </a:rPr>
              <a:t>Ha enseñado en la Escuela de Negocios de Harvard, la Universidad de Chicago, la Escuela de Negocios Tuck, la Universidad de Boston y la Universidad de Texas en Austin. Pionero del concepto de "competing on analytics", proporcionando información de vanguardia sobre cómo las empresas pueden utilizar la analítica y el big data en su beneficio, y con la inteligencia artificial. </a:t>
            </a:r>
          </a:p>
          <a:p>
            <a:endParaRPr lang="es-PE" sz="1100" dirty="0">
              <a:solidFill>
                <a:schemeClr val="bg1"/>
              </a:solidFill>
              <a:latin typeface="Gotham Light" pitchFamily="2" charset="0"/>
              <a:cs typeface="Gotham Light" pitchFamily="2" charset="0"/>
            </a:endParaRPr>
          </a:p>
          <a:p>
            <a:r>
              <a:rPr lang="es-PE" sz="1100" dirty="0">
                <a:solidFill>
                  <a:schemeClr val="bg1"/>
                </a:solidFill>
                <a:latin typeface="Gotham Light" pitchFamily="2" charset="0"/>
                <a:cs typeface="Gotham Light" pitchFamily="2" charset="0"/>
              </a:rPr>
              <a:t>Su último libro, “The AI Advantage: How to Put the Artificial Intelligence Revolution to Work”, proporciona una guía para el uso de tecnologías artificiales en los negocios.</a:t>
            </a:r>
          </a:p>
        </p:txBody>
      </p:sp>
      <p:sp>
        <p:nvSpPr>
          <p:cNvPr id="7" name="CuadroTexto 6">
            <a:extLst>
              <a:ext uri="{FF2B5EF4-FFF2-40B4-BE49-F238E27FC236}">
                <a16:creationId xmlns="" xmlns:a16="http://schemas.microsoft.com/office/drawing/2014/main" id="{72DF1EF4-D716-8C44-AA9E-88A751BC1978}"/>
              </a:ext>
            </a:extLst>
          </p:cNvPr>
          <p:cNvSpPr txBox="1"/>
          <p:nvPr/>
        </p:nvSpPr>
        <p:spPr>
          <a:xfrm>
            <a:off x="457183" y="1922784"/>
            <a:ext cx="7564073" cy="830997"/>
          </a:xfrm>
          <a:prstGeom prst="rect">
            <a:avLst/>
          </a:prstGeom>
          <a:noFill/>
        </p:spPr>
        <p:txBody>
          <a:bodyPr wrap="square" rtlCol="0">
            <a:spAutoFit/>
          </a:bodyPr>
          <a:lstStyle/>
          <a:p>
            <a:r>
              <a:rPr lang="es-PE" sz="2000" dirty="0">
                <a:solidFill>
                  <a:srgbClr val="00B0F0"/>
                </a:solidFill>
                <a:latin typeface="Gotham Light" pitchFamily="2" charset="0"/>
                <a:cs typeface="Gotham Light" pitchFamily="2" charset="0"/>
              </a:rPr>
              <a:t>Keynote Speaker</a:t>
            </a:r>
          </a:p>
          <a:p>
            <a:r>
              <a:rPr lang="es-PE" sz="2800" dirty="0">
                <a:solidFill>
                  <a:schemeClr val="bg1"/>
                </a:solidFill>
                <a:latin typeface="Gotham Bold" panose="02000604030000020004" pitchFamily="2" charset="0"/>
                <a:cs typeface="Calibri" panose="020F0502020204030204" pitchFamily="34" charset="0"/>
              </a:rPr>
              <a:t>TOM DAVENPORT</a:t>
            </a:r>
          </a:p>
        </p:txBody>
      </p:sp>
      <p:sp>
        <p:nvSpPr>
          <p:cNvPr id="8" name="CuadroTexto 7">
            <a:extLst>
              <a:ext uri="{FF2B5EF4-FFF2-40B4-BE49-F238E27FC236}">
                <a16:creationId xmlns="" xmlns:a16="http://schemas.microsoft.com/office/drawing/2014/main" id="{0F90F199-F1F5-F24F-903B-06E07B25CAD3}"/>
              </a:ext>
            </a:extLst>
          </p:cNvPr>
          <p:cNvSpPr txBox="1"/>
          <p:nvPr/>
        </p:nvSpPr>
        <p:spPr>
          <a:xfrm>
            <a:off x="457183" y="2753781"/>
            <a:ext cx="4957298" cy="738664"/>
          </a:xfrm>
          <a:prstGeom prst="rect">
            <a:avLst/>
          </a:prstGeom>
          <a:noFill/>
        </p:spPr>
        <p:txBody>
          <a:bodyPr wrap="square" rtlCol="0">
            <a:spAutoFit/>
          </a:bodyPr>
          <a:lstStyle/>
          <a:p>
            <a:r>
              <a:rPr lang="es-PE" sz="1400" dirty="0">
                <a:solidFill>
                  <a:schemeClr val="bg1"/>
                </a:solidFill>
                <a:latin typeface="Gotham Light" pitchFamily="2" charset="0"/>
                <a:cs typeface="Gotham Light" pitchFamily="2" charset="0"/>
              </a:rPr>
              <a:t>President's Distinguished Professor of Information Technology and Management, Babson College.</a:t>
            </a:r>
          </a:p>
          <a:p>
            <a:r>
              <a:rPr lang="es-PE" sz="1400" dirty="0">
                <a:solidFill>
                  <a:schemeClr val="bg1"/>
                </a:solidFill>
                <a:latin typeface="Gotham Light" pitchFamily="2" charset="0"/>
                <a:cs typeface="Gotham Light" pitchFamily="2" charset="0"/>
              </a:rPr>
              <a:t>Autor. Speaker</a:t>
            </a:r>
          </a:p>
        </p:txBody>
      </p:sp>
    </p:spTree>
    <p:extLst>
      <p:ext uri="{BB962C8B-B14F-4D97-AF65-F5344CB8AC3E}">
        <p14:creationId xmlns:p14="http://schemas.microsoft.com/office/powerpoint/2010/main" val="149423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854D6308-CBAC-5940-8D91-2E90DEF63D83}"/>
              </a:ext>
            </a:extLst>
          </p:cNvPr>
          <p:cNvSpPr txBox="1"/>
          <p:nvPr/>
        </p:nvSpPr>
        <p:spPr>
          <a:xfrm>
            <a:off x="9809019" y="5673133"/>
            <a:ext cx="2125353" cy="861774"/>
          </a:xfrm>
          <a:prstGeom prst="rect">
            <a:avLst/>
          </a:prstGeom>
          <a:noFill/>
        </p:spPr>
        <p:txBody>
          <a:bodyPr wrap="square" rtlCol="0">
            <a:spAutoFit/>
          </a:bodyPr>
          <a:lstStyle/>
          <a:p>
            <a:pPr algn="r"/>
            <a:r>
              <a:rPr lang="es-PE" sz="2500" b="1" dirty="0">
                <a:solidFill>
                  <a:schemeClr val="bg1"/>
                </a:solidFill>
                <a:latin typeface="Gotham Bold" panose="02000604030000020004" pitchFamily="2" charset="0"/>
                <a:cs typeface="Gotham-LightItalic" pitchFamily="2" charset="0"/>
              </a:rPr>
              <a:t>KEYNOTE SPEAKER</a:t>
            </a:r>
          </a:p>
        </p:txBody>
      </p:sp>
      <p:sp>
        <p:nvSpPr>
          <p:cNvPr id="6" name="CuadroTexto 5">
            <a:extLst>
              <a:ext uri="{FF2B5EF4-FFF2-40B4-BE49-F238E27FC236}">
                <a16:creationId xmlns="" xmlns:a16="http://schemas.microsoft.com/office/drawing/2014/main" id="{1F6EDB94-C014-E44E-9417-2DFD4DD2AA0F}"/>
              </a:ext>
            </a:extLst>
          </p:cNvPr>
          <p:cNvSpPr txBox="1"/>
          <p:nvPr/>
        </p:nvSpPr>
        <p:spPr>
          <a:xfrm>
            <a:off x="457184" y="3737872"/>
            <a:ext cx="6395680" cy="2492990"/>
          </a:xfrm>
          <a:prstGeom prst="rect">
            <a:avLst/>
          </a:prstGeom>
          <a:noFill/>
        </p:spPr>
        <p:txBody>
          <a:bodyPr wrap="square" rtlCol="0">
            <a:spAutoFit/>
          </a:bodyPr>
          <a:lstStyle/>
          <a:p>
            <a:r>
              <a:rPr lang="es-PE" sz="1200" dirty="0">
                <a:solidFill>
                  <a:schemeClr val="bg1"/>
                </a:solidFill>
                <a:latin typeface="Gotham Light" pitchFamily="2" charset="0"/>
                <a:cs typeface="Gotham Light" pitchFamily="2" charset="0"/>
              </a:rPr>
              <a:t>Creador de la metodología The Value Engineering, que impulsa la colaboración con el cliente (co-creación) y la alineación organizacional para identificar, validar, valorar y priorizar los casos de uso comercial más importantes de la organización donde los datos y el análisis pueden tener un impacto material.</a:t>
            </a:r>
          </a:p>
          <a:p>
            <a:endParaRPr lang="es-PE" sz="1200" dirty="0">
              <a:solidFill>
                <a:schemeClr val="bg1"/>
              </a:solidFill>
              <a:latin typeface="Gotham Light" pitchFamily="2" charset="0"/>
              <a:cs typeface="Gotham Light" pitchFamily="2" charset="0"/>
            </a:endParaRPr>
          </a:p>
          <a:p>
            <a:r>
              <a:rPr lang="es-PE" sz="1200" dirty="0">
                <a:solidFill>
                  <a:schemeClr val="bg1"/>
                </a:solidFill>
                <a:latin typeface="Gotham Light" pitchFamily="2" charset="0"/>
                <a:cs typeface="Gotham Light" pitchFamily="2" charset="0"/>
              </a:rPr>
              <a:t>Ayuda a las organizaciones a aprovechar la analítica avanzada y la ciencia de datos para descubrir los conocimientos operativos, del producto y del cliente enterrados en los datos de la organización que impulsan la transformación digital. Influenciador e innovador.</a:t>
            </a:r>
          </a:p>
          <a:p>
            <a:endParaRPr lang="es-PE" sz="1200" dirty="0">
              <a:solidFill>
                <a:schemeClr val="bg1"/>
              </a:solidFill>
              <a:latin typeface="Gotham Light" pitchFamily="2" charset="0"/>
              <a:cs typeface="Gotham Light" pitchFamily="2" charset="0"/>
            </a:endParaRPr>
          </a:p>
          <a:p>
            <a:r>
              <a:rPr lang="es-PE" sz="1200" dirty="0">
                <a:solidFill>
                  <a:schemeClr val="bg1"/>
                </a:solidFill>
                <a:latin typeface="Gotham Light" pitchFamily="2" charset="0"/>
                <a:cs typeface="Gotham Light" pitchFamily="2" charset="0"/>
              </a:rPr>
              <a:t>Reconocido como líder de la industria en Big Data, ciencia de datos, pensamiento de diseño y monetización de datos. Profesor, educador y autor de 4 libros, incluido "Economía de los datos, análisis y transformación digital".</a:t>
            </a:r>
          </a:p>
        </p:txBody>
      </p:sp>
      <p:sp>
        <p:nvSpPr>
          <p:cNvPr id="7" name="CuadroTexto 6">
            <a:extLst>
              <a:ext uri="{FF2B5EF4-FFF2-40B4-BE49-F238E27FC236}">
                <a16:creationId xmlns="" xmlns:a16="http://schemas.microsoft.com/office/drawing/2014/main" id="{72DF1EF4-D716-8C44-AA9E-88A751BC1978}"/>
              </a:ext>
            </a:extLst>
          </p:cNvPr>
          <p:cNvSpPr txBox="1"/>
          <p:nvPr/>
        </p:nvSpPr>
        <p:spPr>
          <a:xfrm>
            <a:off x="457183" y="2075878"/>
            <a:ext cx="5506637" cy="830997"/>
          </a:xfrm>
          <a:prstGeom prst="rect">
            <a:avLst/>
          </a:prstGeom>
          <a:noFill/>
        </p:spPr>
        <p:txBody>
          <a:bodyPr wrap="square" rtlCol="0">
            <a:spAutoFit/>
          </a:bodyPr>
          <a:lstStyle/>
          <a:p>
            <a:r>
              <a:rPr lang="es-PE" sz="2000" dirty="0">
                <a:solidFill>
                  <a:srgbClr val="00B0F0"/>
                </a:solidFill>
                <a:latin typeface="Gotham Light" pitchFamily="2" charset="0"/>
                <a:cs typeface="Gotham Light" pitchFamily="2" charset="0"/>
              </a:rPr>
              <a:t>Keynote Speaker</a:t>
            </a:r>
          </a:p>
          <a:p>
            <a:r>
              <a:rPr lang="es-PE" sz="2800" dirty="0">
                <a:solidFill>
                  <a:schemeClr val="bg1"/>
                </a:solidFill>
                <a:latin typeface="Gotham Bold" panose="02000604030000020004" pitchFamily="2" charset="0"/>
                <a:cs typeface="Calibri" panose="020F0502020204030204" pitchFamily="34" charset="0"/>
              </a:rPr>
              <a:t>BILL SCHMARZO</a:t>
            </a:r>
          </a:p>
        </p:txBody>
      </p:sp>
      <p:sp>
        <p:nvSpPr>
          <p:cNvPr id="8" name="CuadroTexto 7">
            <a:extLst>
              <a:ext uri="{FF2B5EF4-FFF2-40B4-BE49-F238E27FC236}">
                <a16:creationId xmlns="" xmlns:a16="http://schemas.microsoft.com/office/drawing/2014/main" id="{0F90F199-F1F5-F24F-903B-06E07B25CAD3}"/>
              </a:ext>
            </a:extLst>
          </p:cNvPr>
          <p:cNvSpPr txBox="1"/>
          <p:nvPr/>
        </p:nvSpPr>
        <p:spPr>
          <a:xfrm>
            <a:off x="457184" y="2906875"/>
            <a:ext cx="5183596" cy="738664"/>
          </a:xfrm>
          <a:prstGeom prst="rect">
            <a:avLst/>
          </a:prstGeom>
          <a:noFill/>
        </p:spPr>
        <p:txBody>
          <a:bodyPr wrap="square" rtlCol="0">
            <a:spAutoFit/>
          </a:bodyPr>
          <a:lstStyle/>
          <a:p>
            <a:r>
              <a:rPr lang="es-PE" sz="1400" dirty="0">
                <a:solidFill>
                  <a:schemeClr val="bg1"/>
                </a:solidFill>
                <a:latin typeface="Gotham Light" pitchFamily="2" charset="0"/>
                <a:cs typeface="Gotham Light" pitchFamily="2" charset="0"/>
              </a:rPr>
              <a:t>Chief Data Monetization Officer. Reconocido innovador, educador y practitioner de Data Science, Design Thinking</a:t>
            </a:r>
          </a:p>
        </p:txBody>
      </p:sp>
    </p:spTree>
    <p:extLst>
      <p:ext uri="{BB962C8B-B14F-4D97-AF65-F5344CB8AC3E}">
        <p14:creationId xmlns:p14="http://schemas.microsoft.com/office/powerpoint/2010/main" val="1477998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854D6308-CBAC-5940-8D91-2E90DEF63D83}"/>
              </a:ext>
            </a:extLst>
          </p:cNvPr>
          <p:cNvSpPr txBox="1"/>
          <p:nvPr/>
        </p:nvSpPr>
        <p:spPr>
          <a:xfrm>
            <a:off x="9809019" y="5673133"/>
            <a:ext cx="2125353" cy="861774"/>
          </a:xfrm>
          <a:prstGeom prst="rect">
            <a:avLst/>
          </a:prstGeom>
          <a:noFill/>
        </p:spPr>
        <p:txBody>
          <a:bodyPr wrap="square" rtlCol="0">
            <a:spAutoFit/>
          </a:bodyPr>
          <a:lstStyle/>
          <a:p>
            <a:pPr algn="r"/>
            <a:r>
              <a:rPr lang="es-PE" sz="2500" b="1" dirty="0">
                <a:solidFill>
                  <a:schemeClr val="bg1"/>
                </a:solidFill>
                <a:latin typeface="Gotham Bold" panose="02000604030000020004" pitchFamily="2" charset="0"/>
                <a:cs typeface="Gotham-LightItalic" pitchFamily="2" charset="0"/>
              </a:rPr>
              <a:t>KEYNOTE SPEAKER</a:t>
            </a:r>
          </a:p>
        </p:txBody>
      </p:sp>
      <p:sp>
        <p:nvSpPr>
          <p:cNvPr id="6" name="CuadroTexto 5">
            <a:extLst>
              <a:ext uri="{FF2B5EF4-FFF2-40B4-BE49-F238E27FC236}">
                <a16:creationId xmlns="" xmlns:a16="http://schemas.microsoft.com/office/drawing/2014/main" id="{1F6EDB94-C014-E44E-9417-2DFD4DD2AA0F}"/>
              </a:ext>
            </a:extLst>
          </p:cNvPr>
          <p:cNvSpPr txBox="1"/>
          <p:nvPr/>
        </p:nvSpPr>
        <p:spPr>
          <a:xfrm>
            <a:off x="457184" y="3762727"/>
            <a:ext cx="6395680" cy="1938992"/>
          </a:xfrm>
          <a:prstGeom prst="rect">
            <a:avLst/>
          </a:prstGeom>
          <a:noFill/>
        </p:spPr>
        <p:txBody>
          <a:bodyPr wrap="square" rtlCol="0">
            <a:spAutoFit/>
          </a:bodyPr>
          <a:lstStyle/>
          <a:p>
            <a:r>
              <a:rPr lang="es-PE" sz="1200" dirty="0">
                <a:solidFill>
                  <a:schemeClr val="bg1"/>
                </a:solidFill>
                <a:latin typeface="Gotham Light" pitchFamily="2" charset="0"/>
                <a:cs typeface="Gotham Light" pitchFamily="2" charset="0"/>
              </a:rPr>
              <a:t>Ha sido profesora de derecho y relaciones internacionales, cofundó AI Global y fue la primera directora de ética de IA del mundo en 2014. Creó el hashtag de twitter AIEthics. Es vicepresidente de la Iniciativa Global IEEE para Consideraciones Éticas en Inteligencia Artificial y Sistemas Autónomos y fue parte del grupo que se reunió en Asilomar para crear los Principios Éticos de IA de Asilomar.</a:t>
            </a:r>
          </a:p>
          <a:p>
            <a:endParaRPr lang="es-PE" sz="1200" dirty="0">
              <a:solidFill>
                <a:schemeClr val="bg1"/>
              </a:solidFill>
              <a:latin typeface="Gotham Light" pitchFamily="2" charset="0"/>
              <a:cs typeface="Gotham Light" pitchFamily="2" charset="0"/>
            </a:endParaRPr>
          </a:p>
          <a:p>
            <a:r>
              <a:rPr lang="es-PE" sz="1200" dirty="0">
                <a:solidFill>
                  <a:schemeClr val="bg1"/>
                </a:solidFill>
                <a:latin typeface="Gotham Light" pitchFamily="2" charset="0"/>
                <a:cs typeface="Gotham Light" pitchFamily="2" charset="0"/>
              </a:rPr>
              <a:t>Forma parte del Consejo Polaris de la Oficina de Responsabilidad del Gobierno (EE.UU.) y del Consejo Asesor del Centro Internacional de Investigación de la UNESCO sobre IA. Habla regularmente sobre muchos aspectos de los beneficiosos y desafiantes cambios técnicos, económicos y sociales que surgen del uso de la IA.</a:t>
            </a:r>
          </a:p>
        </p:txBody>
      </p:sp>
      <p:sp>
        <p:nvSpPr>
          <p:cNvPr id="7" name="CuadroTexto 6">
            <a:extLst>
              <a:ext uri="{FF2B5EF4-FFF2-40B4-BE49-F238E27FC236}">
                <a16:creationId xmlns="" xmlns:a16="http://schemas.microsoft.com/office/drawing/2014/main" id="{72DF1EF4-D716-8C44-AA9E-88A751BC1978}"/>
              </a:ext>
            </a:extLst>
          </p:cNvPr>
          <p:cNvSpPr txBox="1"/>
          <p:nvPr/>
        </p:nvSpPr>
        <p:spPr>
          <a:xfrm>
            <a:off x="457183" y="2309200"/>
            <a:ext cx="5506637" cy="830997"/>
          </a:xfrm>
          <a:prstGeom prst="rect">
            <a:avLst/>
          </a:prstGeom>
          <a:noFill/>
        </p:spPr>
        <p:txBody>
          <a:bodyPr wrap="square" rtlCol="0">
            <a:spAutoFit/>
          </a:bodyPr>
          <a:lstStyle/>
          <a:p>
            <a:r>
              <a:rPr lang="es-PE" sz="2000" dirty="0">
                <a:solidFill>
                  <a:srgbClr val="00B0F0"/>
                </a:solidFill>
                <a:latin typeface="Gotham Light" pitchFamily="2" charset="0"/>
                <a:cs typeface="Gotham Light" pitchFamily="2" charset="0"/>
              </a:rPr>
              <a:t>Keynote Speaker</a:t>
            </a:r>
          </a:p>
          <a:p>
            <a:r>
              <a:rPr lang="es-PE" sz="2800" dirty="0">
                <a:solidFill>
                  <a:schemeClr val="bg1"/>
                </a:solidFill>
                <a:latin typeface="Gotham Bold" panose="02000604030000020004" pitchFamily="2" charset="0"/>
                <a:cs typeface="Calibri" panose="020F0502020204030204" pitchFamily="34" charset="0"/>
              </a:rPr>
              <a:t>KAY FIRTH-BUTTERFIELD</a:t>
            </a:r>
          </a:p>
        </p:txBody>
      </p:sp>
      <p:sp>
        <p:nvSpPr>
          <p:cNvPr id="8" name="CuadroTexto 7">
            <a:extLst>
              <a:ext uri="{FF2B5EF4-FFF2-40B4-BE49-F238E27FC236}">
                <a16:creationId xmlns="" xmlns:a16="http://schemas.microsoft.com/office/drawing/2014/main" id="{0F90F199-F1F5-F24F-903B-06E07B25CAD3}"/>
              </a:ext>
            </a:extLst>
          </p:cNvPr>
          <p:cNvSpPr txBox="1"/>
          <p:nvPr/>
        </p:nvSpPr>
        <p:spPr>
          <a:xfrm>
            <a:off x="457184" y="3140197"/>
            <a:ext cx="5183596" cy="523220"/>
          </a:xfrm>
          <a:prstGeom prst="rect">
            <a:avLst/>
          </a:prstGeom>
          <a:noFill/>
        </p:spPr>
        <p:txBody>
          <a:bodyPr wrap="square" rtlCol="0">
            <a:spAutoFit/>
          </a:bodyPr>
          <a:lstStyle/>
          <a:p>
            <a:r>
              <a:rPr lang="es-PE" sz="1400" dirty="0">
                <a:solidFill>
                  <a:schemeClr val="bg1"/>
                </a:solidFill>
                <a:latin typeface="Gotham Light" pitchFamily="2" charset="0"/>
                <a:cs typeface="Gotham Light" pitchFamily="2" charset="0"/>
              </a:rPr>
              <a:t>Head of AI and Machine Learning, member of the Executive Committee of the World Economic Forum</a:t>
            </a:r>
          </a:p>
        </p:txBody>
      </p:sp>
    </p:spTree>
    <p:extLst>
      <p:ext uri="{BB962C8B-B14F-4D97-AF65-F5344CB8AC3E}">
        <p14:creationId xmlns:p14="http://schemas.microsoft.com/office/powerpoint/2010/main" val="1719066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854D6308-CBAC-5940-8D91-2E90DEF63D83}"/>
              </a:ext>
            </a:extLst>
          </p:cNvPr>
          <p:cNvSpPr txBox="1"/>
          <p:nvPr/>
        </p:nvSpPr>
        <p:spPr>
          <a:xfrm>
            <a:off x="9809019" y="6057853"/>
            <a:ext cx="2125353" cy="477054"/>
          </a:xfrm>
          <a:prstGeom prst="rect">
            <a:avLst/>
          </a:prstGeom>
          <a:noFill/>
        </p:spPr>
        <p:txBody>
          <a:bodyPr wrap="square" rtlCol="0">
            <a:spAutoFit/>
          </a:bodyPr>
          <a:lstStyle/>
          <a:p>
            <a:pPr algn="r"/>
            <a:r>
              <a:rPr lang="es-PE" sz="2500" b="1" dirty="0">
                <a:solidFill>
                  <a:schemeClr val="bg1"/>
                </a:solidFill>
                <a:latin typeface="Gotham Bold" panose="02000604030000020004" pitchFamily="2" charset="0"/>
                <a:cs typeface="Gotham-LightItalic" pitchFamily="2" charset="0"/>
              </a:rPr>
              <a:t>SPEAKER</a:t>
            </a:r>
          </a:p>
        </p:txBody>
      </p:sp>
      <p:sp>
        <p:nvSpPr>
          <p:cNvPr id="6" name="CuadroTexto 5">
            <a:extLst>
              <a:ext uri="{FF2B5EF4-FFF2-40B4-BE49-F238E27FC236}">
                <a16:creationId xmlns="" xmlns:a16="http://schemas.microsoft.com/office/drawing/2014/main" id="{1F6EDB94-C014-E44E-9417-2DFD4DD2AA0F}"/>
              </a:ext>
            </a:extLst>
          </p:cNvPr>
          <p:cNvSpPr txBox="1"/>
          <p:nvPr/>
        </p:nvSpPr>
        <p:spPr>
          <a:xfrm>
            <a:off x="457184" y="3934195"/>
            <a:ext cx="6395680" cy="2123658"/>
          </a:xfrm>
          <a:prstGeom prst="rect">
            <a:avLst/>
          </a:prstGeom>
          <a:noFill/>
        </p:spPr>
        <p:txBody>
          <a:bodyPr wrap="square" rtlCol="0">
            <a:spAutoFit/>
          </a:bodyPr>
          <a:lstStyle/>
          <a:p>
            <a:r>
              <a:rPr lang="es-PE" sz="1200" dirty="0">
                <a:solidFill>
                  <a:schemeClr val="bg1"/>
                </a:solidFill>
                <a:latin typeface="Gotham Light" pitchFamily="2" charset="0"/>
                <a:cs typeface="Gotham Light" pitchFamily="2" charset="0"/>
              </a:rPr>
              <a:t>Es miembro de la facultad Administración de Sloan. Actualmente es el director del recién formado Institute for Data, Systems, and Society (IDSS), MIT. Sus temas de interés para investigación son sistemas en red con aplicaciones sociales y económicas, redes de transporte, redes neuronales y la red eléctrica.</a:t>
            </a:r>
          </a:p>
          <a:p>
            <a:endParaRPr lang="es-PE" sz="1200" dirty="0">
              <a:solidFill>
                <a:schemeClr val="bg1"/>
              </a:solidFill>
              <a:latin typeface="Gotham Light" pitchFamily="2" charset="0"/>
              <a:cs typeface="Gotham Light" pitchFamily="2" charset="0"/>
            </a:endParaRPr>
          </a:p>
          <a:p>
            <a:r>
              <a:rPr lang="es-PE" sz="1200" dirty="0">
                <a:solidFill>
                  <a:schemeClr val="bg1"/>
                </a:solidFill>
                <a:latin typeface="Gotham Light" pitchFamily="2" charset="0"/>
                <a:cs typeface="Gotham Light" pitchFamily="2" charset="0"/>
              </a:rPr>
              <a:t>Específicamente, se centra en el desarrollo de la teoría fundamental necesaria para comprender, monitorear y controlar el riesgo sistémico en sistemas interconectados. Su trabajo se basa en varios campos que incluyen teoría de juegos, control óptimo, optimización distribuida, teoría de la información y aprendizaje distribuido. Ha recibido cuatro veces el premio George Axelby sobresaliente al mejor trabajo.</a:t>
            </a:r>
          </a:p>
        </p:txBody>
      </p:sp>
      <p:sp>
        <p:nvSpPr>
          <p:cNvPr id="7" name="CuadroTexto 6">
            <a:extLst>
              <a:ext uri="{FF2B5EF4-FFF2-40B4-BE49-F238E27FC236}">
                <a16:creationId xmlns="" xmlns:a16="http://schemas.microsoft.com/office/drawing/2014/main" id="{72DF1EF4-D716-8C44-AA9E-88A751BC1978}"/>
              </a:ext>
            </a:extLst>
          </p:cNvPr>
          <p:cNvSpPr txBox="1"/>
          <p:nvPr/>
        </p:nvSpPr>
        <p:spPr>
          <a:xfrm>
            <a:off x="457183" y="2272773"/>
            <a:ext cx="5506637" cy="830997"/>
          </a:xfrm>
          <a:prstGeom prst="rect">
            <a:avLst/>
          </a:prstGeom>
          <a:noFill/>
        </p:spPr>
        <p:txBody>
          <a:bodyPr wrap="square" rtlCol="0">
            <a:spAutoFit/>
          </a:bodyPr>
          <a:lstStyle/>
          <a:p>
            <a:r>
              <a:rPr lang="es-PE" sz="2000" dirty="0">
                <a:solidFill>
                  <a:srgbClr val="00B0F0"/>
                </a:solidFill>
                <a:latin typeface="Gotham Light" pitchFamily="2" charset="0"/>
                <a:cs typeface="Gotham Light" pitchFamily="2" charset="0"/>
              </a:rPr>
              <a:t>Speaker</a:t>
            </a:r>
          </a:p>
          <a:p>
            <a:r>
              <a:rPr lang="es-PE" sz="2800" dirty="0">
                <a:solidFill>
                  <a:schemeClr val="bg1"/>
                </a:solidFill>
                <a:latin typeface="Gotham Bold" panose="02000604030000020004" pitchFamily="2" charset="0"/>
                <a:cs typeface="Calibri" panose="020F0502020204030204" pitchFamily="34" charset="0"/>
              </a:rPr>
              <a:t>MUNTHER A. DAHLEH</a:t>
            </a:r>
          </a:p>
        </p:txBody>
      </p:sp>
      <p:sp>
        <p:nvSpPr>
          <p:cNvPr id="8" name="CuadroTexto 7">
            <a:extLst>
              <a:ext uri="{FF2B5EF4-FFF2-40B4-BE49-F238E27FC236}">
                <a16:creationId xmlns="" xmlns:a16="http://schemas.microsoft.com/office/drawing/2014/main" id="{0F90F199-F1F5-F24F-903B-06E07B25CAD3}"/>
              </a:ext>
            </a:extLst>
          </p:cNvPr>
          <p:cNvSpPr txBox="1"/>
          <p:nvPr/>
        </p:nvSpPr>
        <p:spPr>
          <a:xfrm>
            <a:off x="457184" y="3045374"/>
            <a:ext cx="5183596" cy="738664"/>
          </a:xfrm>
          <a:prstGeom prst="rect">
            <a:avLst/>
          </a:prstGeom>
          <a:noFill/>
        </p:spPr>
        <p:txBody>
          <a:bodyPr wrap="square" rtlCol="0">
            <a:spAutoFit/>
          </a:bodyPr>
          <a:lstStyle/>
          <a:p>
            <a:r>
              <a:rPr lang="es-PE" sz="1400" dirty="0">
                <a:solidFill>
                  <a:schemeClr val="bg1"/>
                </a:solidFill>
                <a:latin typeface="Gotham Light" pitchFamily="2" charset="0"/>
                <a:cs typeface="Gotham Light" pitchFamily="2" charset="0"/>
              </a:rPr>
              <a:t>William Coolidge Professor of EECS, Institute for Data, Systems, and Society Director, Massachusetts Institute of Technology - MIT</a:t>
            </a:r>
          </a:p>
        </p:txBody>
      </p:sp>
    </p:spTree>
    <p:extLst>
      <p:ext uri="{BB962C8B-B14F-4D97-AF65-F5344CB8AC3E}">
        <p14:creationId xmlns:p14="http://schemas.microsoft.com/office/powerpoint/2010/main" val="143389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CuadroTexto 12">
            <a:extLst>
              <a:ext uri="{FF2B5EF4-FFF2-40B4-BE49-F238E27FC236}">
                <a16:creationId xmlns="" xmlns:a16="http://schemas.microsoft.com/office/drawing/2014/main" id="{ADDFAB1F-28A5-3D4C-946D-5A37F9F9C5C3}"/>
              </a:ext>
            </a:extLst>
          </p:cNvPr>
          <p:cNvSpPr txBox="1"/>
          <p:nvPr/>
        </p:nvSpPr>
        <p:spPr>
          <a:xfrm>
            <a:off x="1498609" y="1586006"/>
            <a:ext cx="4475449" cy="338554"/>
          </a:xfrm>
          <a:prstGeom prst="rect">
            <a:avLst/>
          </a:prstGeom>
          <a:solidFill>
            <a:srgbClr val="7030A0"/>
          </a:solidFill>
        </p:spPr>
        <p:txBody>
          <a:bodyPr wrap="square" rtlCol="0">
            <a:spAutoFit/>
          </a:bodyPr>
          <a:lstStyle/>
          <a:p>
            <a:pPr algn="ctr"/>
            <a:r>
              <a:rPr lang="es-PE" sz="1600" dirty="0">
                <a:solidFill>
                  <a:schemeClr val="bg1"/>
                </a:solidFill>
                <a:latin typeface="Gotham Medium" panose="02000604030000020004" pitchFamily="2" charset="0"/>
                <a:cs typeface="Gotham-LightItalic" pitchFamily="2" charset="0"/>
              </a:rPr>
              <a:t>JUEVES 24</a:t>
            </a:r>
          </a:p>
        </p:txBody>
      </p:sp>
      <p:sp>
        <p:nvSpPr>
          <p:cNvPr id="14" name="CuadroTexto 13">
            <a:extLst>
              <a:ext uri="{FF2B5EF4-FFF2-40B4-BE49-F238E27FC236}">
                <a16:creationId xmlns="" xmlns:a16="http://schemas.microsoft.com/office/drawing/2014/main" id="{DCA5B27B-637E-534C-B7F5-197484091885}"/>
              </a:ext>
            </a:extLst>
          </p:cNvPr>
          <p:cNvSpPr txBox="1"/>
          <p:nvPr/>
        </p:nvSpPr>
        <p:spPr>
          <a:xfrm>
            <a:off x="6095999" y="1586006"/>
            <a:ext cx="4488889" cy="338554"/>
          </a:xfrm>
          <a:prstGeom prst="rect">
            <a:avLst/>
          </a:prstGeom>
          <a:solidFill>
            <a:srgbClr val="0070C0"/>
          </a:solidFill>
        </p:spPr>
        <p:txBody>
          <a:bodyPr wrap="square" rtlCol="0">
            <a:spAutoFit/>
          </a:bodyPr>
          <a:lstStyle/>
          <a:p>
            <a:pPr algn="ctr"/>
            <a:r>
              <a:rPr lang="es-PE" sz="1600" dirty="0">
                <a:solidFill>
                  <a:schemeClr val="bg1"/>
                </a:solidFill>
                <a:latin typeface="Gotham Medium" panose="02000604030000020004" pitchFamily="2" charset="0"/>
                <a:cs typeface="Gotham-LightItalic" pitchFamily="2" charset="0"/>
              </a:rPr>
              <a:t>VIERNES 25</a:t>
            </a:r>
          </a:p>
        </p:txBody>
      </p:sp>
      <p:sp>
        <p:nvSpPr>
          <p:cNvPr id="16" name="CuadroTexto 15">
            <a:extLst>
              <a:ext uri="{FF2B5EF4-FFF2-40B4-BE49-F238E27FC236}">
                <a16:creationId xmlns="" xmlns:a16="http://schemas.microsoft.com/office/drawing/2014/main" id="{2FA92CE9-DD6C-A84D-8195-D4D5D7329ECC}"/>
              </a:ext>
            </a:extLst>
          </p:cNvPr>
          <p:cNvSpPr txBox="1"/>
          <p:nvPr/>
        </p:nvSpPr>
        <p:spPr>
          <a:xfrm>
            <a:off x="5653005" y="1986413"/>
            <a:ext cx="760144" cy="307777"/>
          </a:xfrm>
          <a:prstGeom prst="rect">
            <a:avLst/>
          </a:prstGeom>
          <a:noFill/>
        </p:spPr>
        <p:txBody>
          <a:bodyPr wrap="none" rtlCol="0">
            <a:spAutoFit/>
          </a:bodyPr>
          <a:lstStyle/>
          <a:p>
            <a:pPr algn="ctr"/>
            <a:r>
              <a:rPr lang="es-PE" sz="1400" dirty="0">
                <a:solidFill>
                  <a:schemeClr val="tx2"/>
                </a:solidFill>
                <a:latin typeface="Gotham Light" pitchFamily="2" charset="0"/>
                <a:cs typeface="Gotham Light" pitchFamily="2" charset="0"/>
              </a:rPr>
              <a:t>INICIO</a:t>
            </a:r>
          </a:p>
        </p:txBody>
      </p:sp>
      <p:sp>
        <p:nvSpPr>
          <p:cNvPr id="18" name="CuadroTexto 17">
            <a:extLst>
              <a:ext uri="{FF2B5EF4-FFF2-40B4-BE49-F238E27FC236}">
                <a16:creationId xmlns="" xmlns:a16="http://schemas.microsoft.com/office/drawing/2014/main" id="{E094149C-A73B-A54C-AD6E-46579EFE1468}"/>
              </a:ext>
            </a:extLst>
          </p:cNvPr>
          <p:cNvSpPr txBox="1"/>
          <p:nvPr/>
        </p:nvSpPr>
        <p:spPr>
          <a:xfrm>
            <a:off x="1498609" y="2348753"/>
            <a:ext cx="4475449" cy="738664"/>
          </a:xfrm>
          <a:prstGeom prst="rect">
            <a:avLst/>
          </a:prstGeom>
          <a:solidFill>
            <a:schemeClr val="bg1">
              <a:lumMod val="95000"/>
            </a:schemeClr>
          </a:solidFill>
          <a:ln>
            <a:solidFill>
              <a:srgbClr val="7030A0"/>
            </a:solidFill>
          </a:ln>
        </p:spPr>
        <p:txBody>
          <a:bodyPr wrap="square" rtlCol="0">
            <a:spAutoFit/>
          </a:bodyPr>
          <a:lstStyle/>
          <a:p>
            <a:pPr algn="ctr"/>
            <a:r>
              <a:rPr lang="es-PE" sz="1400" dirty="0">
                <a:solidFill>
                  <a:srgbClr val="7030A0"/>
                </a:solidFill>
                <a:latin typeface="Gotham Medium" panose="02000604030000020004" pitchFamily="2" charset="0"/>
                <a:cs typeface="Gotham-LightItalic" pitchFamily="2" charset="0"/>
              </a:rPr>
              <a:t>BLOQUE I</a:t>
            </a:r>
            <a:r>
              <a:rPr lang="es-PE" sz="1400" dirty="0">
                <a:solidFill>
                  <a:srgbClr val="7030A0"/>
                </a:solidFill>
                <a:latin typeface="Gotham Light" pitchFamily="2" charset="0"/>
                <a:cs typeface="Gotham Light" pitchFamily="2" charset="0"/>
              </a:rPr>
              <a:t/>
            </a:r>
            <a:br>
              <a:rPr lang="es-PE" sz="1400" dirty="0">
                <a:solidFill>
                  <a:srgbClr val="7030A0"/>
                </a:solidFill>
                <a:latin typeface="Gotham Light" pitchFamily="2" charset="0"/>
                <a:cs typeface="Gotham Light" pitchFamily="2" charset="0"/>
              </a:rPr>
            </a:br>
            <a:r>
              <a:rPr lang="es-PE" sz="1400" dirty="0">
                <a:solidFill>
                  <a:srgbClr val="7030A0"/>
                </a:solidFill>
                <a:latin typeface="Gotham Light" pitchFamily="2" charset="0"/>
                <a:cs typeface="Gotham Light" pitchFamily="2" charset="0"/>
              </a:rPr>
              <a:t>La monetización de los datos:</a:t>
            </a:r>
            <a:br>
              <a:rPr lang="es-PE" sz="1400" dirty="0">
                <a:solidFill>
                  <a:srgbClr val="7030A0"/>
                </a:solidFill>
                <a:latin typeface="Gotham Light" pitchFamily="2" charset="0"/>
                <a:cs typeface="Gotham Light" pitchFamily="2" charset="0"/>
              </a:rPr>
            </a:br>
            <a:r>
              <a:rPr lang="es-PE" sz="1400" dirty="0">
                <a:solidFill>
                  <a:srgbClr val="7030A0"/>
                </a:solidFill>
                <a:latin typeface="Gotham Light" pitchFamily="2" charset="0"/>
                <a:cs typeface="Gotham Light" pitchFamily="2" charset="0"/>
              </a:rPr>
              <a:t>cómo obtener el máximo valor de ellos</a:t>
            </a:r>
          </a:p>
        </p:txBody>
      </p:sp>
      <p:sp>
        <p:nvSpPr>
          <p:cNvPr id="19" name="CuadroTexto 18">
            <a:extLst>
              <a:ext uri="{FF2B5EF4-FFF2-40B4-BE49-F238E27FC236}">
                <a16:creationId xmlns="" xmlns:a16="http://schemas.microsoft.com/office/drawing/2014/main" id="{6820C7D5-3156-414A-B4F2-224ABCCE2B0C}"/>
              </a:ext>
            </a:extLst>
          </p:cNvPr>
          <p:cNvSpPr txBox="1"/>
          <p:nvPr/>
        </p:nvSpPr>
        <p:spPr>
          <a:xfrm>
            <a:off x="6109447" y="2340806"/>
            <a:ext cx="4475448" cy="738664"/>
          </a:xfrm>
          <a:prstGeom prst="rect">
            <a:avLst/>
          </a:prstGeom>
          <a:solidFill>
            <a:schemeClr val="bg1">
              <a:lumMod val="95000"/>
            </a:schemeClr>
          </a:solidFill>
          <a:ln>
            <a:solidFill>
              <a:srgbClr val="0070C0"/>
            </a:solidFill>
          </a:ln>
        </p:spPr>
        <p:txBody>
          <a:bodyPr wrap="square" rtlCol="0">
            <a:spAutoFit/>
          </a:bodyPr>
          <a:lstStyle/>
          <a:p>
            <a:pPr algn="ctr"/>
            <a:r>
              <a:rPr lang="es-PE" sz="1400" dirty="0">
                <a:solidFill>
                  <a:srgbClr val="0070C0"/>
                </a:solidFill>
                <a:latin typeface="Gotham Medium" panose="02000604030000020004" pitchFamily="2" charset="0"/>
                <a:cs typeface="Gotham-LightItalic" pitchFamily="2" charset="0"/>
              </a:rPr>
              <a:t>BLOQUE III</a:t>
            </a:r>
            <a:r>
              <a:rPr lang="es-PE" sz="1400" dirty="0">
                <a:solidFill>
                  <a:srgbClr val="0070C0"/>
                </a:solidFill>
                <a:latin typeface="Gotham Light" pitchFamily="2" charset="0"/>
                <a:cs typeface="Gotham Light" pitchFamily="2" charset="0"/>
              </a:rPr>
              <a:t/>
            </a:r>
            <a:br>
              <a:rPr lang="es-PE" sz="1400" dirty="0">
                <a:solidFill>
                  <a:srgbClr val="0070C0"/>
                </a:solidFill>
                <a:latin typeface="Gotham Light" pitchFamily="2" charset="0"/>
                <a:cs typeface="Gotham Light" pitchFamily="2" charset="0"/>
              </a:rPr>
            </a:br>
            <a:r>
              <a:rPr lang="es-PE" sz="1400" dirty="0">
                <a:solidFill>
                  <a:srgbClr val="0070C0"/>
                </a:solidFill>
                <a:latin typeface="Gotham Light" pitchFamily="2" charset="0"/>
                <a:cs typeface="Gotham Light" pitchFamily="2" charset="0"/>
              </a:rPr>
              <a:t>El dilema ético de la inteligencia</a:t>
            </a:r>
            <a:br>
              <a:rPr lang="es-PE" sz="1400" dirty="0">
                <a:solidFill>
                  <a:srgbClr val="0070C0"/>
                </a:solidFill>
                <a:latin typeface="Gotham Light" pitchFamily="2" charset="0"/>
                <a:cs typeface="Gotham Light" pitchFamily="2" charset="0"/>
              </a:rPr>
            </a:br>
            <a:r>
              <a:rPr lang="es-PE" sz="1400" dirty="0">
                <a:solidFill>
                  <a:srgbClr val="0070C0"/>
                </a:solidFill>
                <a:latin typeface="Gotham Light" pitchFamily="2" charset="0"/>
                <a:cs typeface="Gotham Light" pitchFamily="2" charset="0"/>
              </a:rPr>
              <a:t>artificial</a:t>
            </a:r>
          </a:p>
        </p:txBody>
      </p:sp>
      <p:sp>
        <p:nvSpPr>
          <p:cNvPr id="22" name="CuadroTexto 21">
            <a:extLst>
              <a:ext uri="{FF2B5EF4-FFF2-40B4-BE49-F238E27FC236}">
                <a16:creationId xmlns="" xmlns:a16="http://schemas.microsoft.com/office/drawing/2014/main" id="{73AE36E9-5160-1747-AABA-EA98FB1FF96B}"/>
              </a:ext>
            </a:extLst>
          </p:cNvPr>
          <p:cNvSpPr txBox="1"/>
          <p:nvPr/>
        </p:nvSpPr>
        <p:spPr>
          <a:xfrm>
            <a:off x="1498609" y="3530600"/>
            <a:ext cx="4488896" cy="954107"/>
          </a:xfrm>
          <a:prstGeom prst="rect">
            <a:avLst/>
          </a:prstGeom>
          <a:solidFill>
            <a:schemeClr val="bg1">
              <a:lumMod val="95000"/>
            </a:schemeClr>
          </a:solidFill>
          <a:ln>
            <a:solidFill>
              <a:srgbClr val="7030A0"/>
            </a:solidFill>
          </a:ln>
        </p:spPr>
        <p:txBody>
          <a:bodyPr wrap="square" rtlCol="0">
            <a:spAutoFit/>
          </a:bodyPr>
          <a:lstStyle/>
          <a:p>
            <a:pPr algn="ctr"/>
            <a:r>
              <a:rPr lang="es-PE" sz="1400" dirty="0">
                <a:solidFill>
                  <a:srgbClr val="7030A0"/>
                </a:solidFill>
                <a:latin typeface="Gotham Medium" panose="02000604030000020004" pitchFamily="2" charset="0"/>
                <a:cs typeface="Gotham-LightItalic" pitchFamily="2" charset="0"/>
              </a:rPr>
              <a:t>BLOQUE II</a:t>
            </a:r>
            <a:r>
              <a:rPr lang="es-PE" sz="1400" dirty="0">
                <a:solidFill>
                  <a:srgbClr val="7030A0"/>
                </a:solidFill>
                <a:latin typeface="Gotham Light" pitchFamily="2" charset="0"/>
                <a:cs typeface="Gotham Light" pitchFamily="2" charset="0"/>
              </a:rPr>
              <a:t/>
            </a:r>
            <a:br>
              <a:rPr lang="es-PE" sz="1400" dirty="0">
                <a:solidFill>
                  <a:srgbClr val="7030A0"/>
                </a:solidFill>
                <a:latin typeface="Gotham Light" pitchFamily="2" charset="0"/>
                <a:cs typeface="Gotham Light" pitchFamily="2" charset="0"/>
              </a:rPr>
            </a:br>
            <a:r>
              <a:rPr lang="es-PE" sz="1400" dirty="0">
                <a:solidFill>
                  <a:srgbClr val="7030A0"/>
                </a:solidFill>
                <a:latin typeface="Gotham Light" pitchFamily="2" charset="0"/>
                <a:cs typeface="Gotham Light" pitchFamily="2" charset="0"/>
              </a:rPr>
              <a:t>IA y data analytics.</a:t>
            </a:r>
            <a:br>
              <a:rPr lang="es-PE" sz="1400" dirty="0">
                <a:solidFill>
                  <a:srgbClr val="7030A0"/>
                </a:solidFill>
                <a:latin typeface="Gotham Light" pitchFamily="2" charset="0"/>
                <a:cs typeface="Gotham Light" pitchFamily="2" charset="0"/>
              </a:rPr>
            </a:br>
            <a:r>
              <a:rPr lang="es-PE" sz="1400" dirty="0">
                <a:solidFill>
                  <a:srgbClr val="7030A0"/>
                </a:solidFill>
                <a:latin typeface="Gotham Light" pitchFamily="2" charset="0"/>
                <a:cs typeface="Gotham Light" pitchFamily="2" charset="0"/>
              </a:rPr>
              <a:t>El journey de las organizaciones para</a:t>
            </a:r>
            <a:br>
              <a:rPr lang="es-PE" sz="1400" dirty="0">
                <a:solidFill>
                  <a:srgbClr val="7030A0"/>
                </a:solidFill>
                <a:latin typeface="Gotham Light" pitchFamily="2" charset="0"/>
                <a:cs typeface="Gotham Light" pitchFamily="2" charset="0"/>
              </a:rPr>
            </a:br>
            <a:r>
              <a:rPr lang="es-PE" sz="1400" dirty="0">
                <a:solidFill>
                  <a:srgbClr val="7030A0"/>
                </a:solidFill>
                <a:latin typeface="Gotham Light" pitchFamily="2" charset="0"/>
                <a:cs typeface="Gotham Light" pitchFamily="2" charset="0"/>
              </a:rPr>
              <a:t>generar valor</a:t>
            </a:r>
          </a:p>
        </p:txBody>
      </p:sp>
      <p:sp>
        <p:nvSpPr>
          <p:cNvPr id="23" name="CuadroTexto 22">
            <a:extLst>
              <a:ext uri="{FF2B5EF4-FFF2-40B4-BE49-F238E27FC236}">
                <a16:creationId xmlns="" xmlns:a16="http://schemas.microsoft.com/office/drawing/2014/main" id="{49DB58E2-D7FA-C449-961F-58E6C6326C85}"/>
              </a:ext>
            </a:extLst>
          </p:cNvPr>
          <p:cNvSpPr txBox="1"/>
          <p:nvPr/>
        </p:nvSpPr>
        <p:spPr>
          <a:xfrm>
            <a:off x="6109446" y="3530600"/>
            <a:ext cx="4475443" cy="954107"/>
          </a:xfrm>
          <a:prstGeom prst="rect">
            <a:avLst/>
          </a:prstGeom>
          <a:solidFill>
            <a:schemeClr val="bg1">
              <a:lumMod val="95000"/>
            </a:schemeClr>
          </a:solidFill>
          <a:ln>
            <a:solidFill>
              <a:srgbClr val="0070C0"/>
            </a:solidFill>
          </a:ln>
        </p:spPr>
        <p:txBody>
          <a:bodyPr wrap="square" rtlCol="0">
            <a:spAutoFit/>
          </a:bodyPr>
          <a:lstStyle/>
          <a:p>
            <a:pPr algn="ctr"/>
            <a:r>
              <a:rPr lang="es-PE" sz="1400" dirty="0">
                <a:solidFill>
                  <a:srgbClr val="0070C0"/>
                </a:solidFill>
                <a:latin typeface="Gotham Medium" panose="02000604030000020004" pitchFamily="2" charset="0"/>
                <a:cs typeface="Gotham-LightItalic" pitchFamily="2" charset="0"/>
              </a:rPr>
              <a:t>BLOQUE IV</a:t>
            </a:r>
            <a:r>
              <a:rPr lang="es-PE" sz="1400" dirty="0">
                <a:solidFill>
                  <a:srgbClr val="0070C0"/>
                </a:solidFill>
                <a:latin typeface="Gotham Light" pitchFamily="2" charset="0"/>
                <a:cs typeface="Gotham Light" pitchFamily="2" charset="0"/>
              </a:rPr>
              <a:t/>
            </a:r>
            <a:br>
              <a:rPr lang="es-PE" sz="1400" dirty="0">
                <a:solidFill>
                  <a:srgbClr val="0070C0"/>
                </a:solidFill>
                <a:latin typeface="Gotham Light" pitchFamily="2" charset="0"/>
                <a:cs typeface="Gotham Light" pitchFamily="2" charset="0"/>
              </a:rPr>
            </a:br>
            <a:r>
              <a:rPr lang="es-PE" sz="1400" dirty="0">
                <a:solidFill>
                  <a:srgbClr val="0070C0"/>
                </a:solidFill>
                <a:latin typeface="Gotham Light" pitchFamily="2" charset="0"/>
                <a:cs typeface="Gotham Light" pitchFamily="2" charset="0"/>
              </a:rPr>
              <a:t>Construyendo una cultura data driven:</a:t>
            </a:r>
          </a:p>
          <a:p>
            <a:pPr algn="ctr"/>
            <a:r>
              <a:rPr lang="es-PE" sz="1400" dirty="0">
                <a:solidFill>
                  <a:srgbClr val="0070C0"/>
                </a:solidFill>
                <a:latin typeface="Gotham Light" pitchFamily="2" charset="0"/>
                <a:cs typeface="Gotham Light" pitchFamily="2" charset="0"/>
              </a:rPr>
              <a:t>la importancia del</a:t>
            </a:r>
          </a:p>
          <a:p>
            <a:pPr algn="ctr"/>
            <a:r>
              <a:rPr lang="es-PE" sz="1400" dirty="0">
                <a:solidFill>
                  <a:srgbClr val="0070C0"/>
                </a:solidFill>
                <a:latin typeface="Gotham Light" pitchFamily="2" charset="0"/>
                <a:cs typeface="Gotham Light" pitchFamily="2" charset="0"/>
              </a:rPr>
              <a:t>talento</a:t>
            </a:r>
          </a:p>
        </p:txBody>
      </p:sp>
      <p:sp>
        <p:nvSpPr>
          <p:cNvPr id="25" name="CuadroTexto 24">
            <a:extLst>
              <a:ext uri="{FF2B5EF4-FFF2-40B4-BE49-F238E27FC236}">
                <a16:creationId xmlns="" xmlns:a16="http://schemas.microsoft.com/office/drawing/2014/main" id="{BBA5DE41-8E67-6C41-B18A-967C3F529611}"/>
              </a:ext>
            </a:extLst>
          </p:cNvPr>
          <p:cNvSpPr txBox="1"/>
          <p:nvPr/>
        </p:nvSpPr>
        <p:spPr>
          <a:xfrm>
            <a:off x="5643030" y="3154813"/>
            <a:ext cx="833883" cy="307777"/>
          </a:xfrm>
          <a:prstGeom prst="rect">
            <a:avLst/>
          </a:prstGeom>
          <a:noFill/>
        </p:spPr>
        <p:txBody>
          <a:bodyPr wrap="none" rtlCol="0">
            <a:spAutoFit/>
          </a:bodyPr>
          <a:lstStyle/>
          <a:p>
            <a:pPr algn="ctr"/>
            <a:r>
              <a:rPr lang="es-PE" sz="1400" dirty="0">
                <a:solidFill>
                  <a:schemeClr val="tx2"/>
                </a:solidFill>
                <a:latin typeface="Gotham Light" pitchFamily="2" charset="0"/>
                <a:cs typeface="Gotham Light" pitchFamily="2" charset="0"/>
              </a:rPr>
              <a:t>BREAK</a:t>
            </a:r>
          </a:p>
        </p:txBody>
      </p:sp>
      <p:sp>
        <p:nvSpPr>
          <p:cNvPr id="26" name="CuadroTexto 25">
            <a:extLst>
              <a:ext uri="{FF2B5EF4-FFF2-40B4-BE49-F238E27FC236}">
                <a16:creationId xmlns="" xmlns:a16="http://schemas.microsoft.com/office/drawing/2014/main" id="{83B25ADE-DAF3-B045-803C-8DA31B526C2B}"/>
              </a:ext>
            </a:extLst>
          </p:cNvPr>
          <p:cNvSpPr txBox="1"/>
          <p:nvPr/>
        </p:nvSpPr>
        <p:spPr>
          <a:xfrm>
            <a:off x="5626199" y="4551676"/>
            <a:ext cx="867545" cy="307777"/>
          </a:xfrm>
          <a:prstGeom prst="rect">
            <a:avLst/>
          </a:prstGeom>
          <a:noFill/>
        </p:spPr>
        <p:txBody>
          <a:bodyPr wrap="none" rtlCol="0">
            <a:spAutoFit/>
          </a:bodyPr>
          <a:lstStyle/>
          <a:p>
            <a:pPr algn="ctr"/>
            <a:r>
              <a:rPr lang="es-PE" sz="1400" dirty="0">
                <a:solidFill>
                  <a:schemeClr val="tx2"/>
                </a:solidFill>
                <a:latin typeface="Gotham Light" pitchFamily="2" charset="0"/>
                <a:cs typeface="Gotham Light" pitchFamily="2" charset="0"/>
              </a:rPr>
              <a:t>CIERRE</a:t>
            </a:r>
          </a:p>
        </p:txBody>
      </p:sp>
      <p:pic>
        <p:nvPicPr>
          <p:cNvPr id="20" name="Imagen 19">
            <a:extLst>
              <a:ext uri="{FF2B5EF4-FFF2-40B4-BE49-F238E27FC236}">
                <a16:creationId xmlns="" xmlns:a16="http://schemas.microsoft.com/office/drawing/2014/main" id="{B7C5CDC1-F4C5-BB4D-BA1B-CE318C4CDD55}"/>
              </a:ext>
            </a:extLst>
          </p:cNvPr>
          <p:cNvPicPr>
            <a:picLocks noChangeAspect="1"/>
          </p:cNvPicPr>
          <p:nvPr/>
        </p:nvPicPr>
        <p:blipFill rotWithShape="1">
          <a:blip r:embed="rId4"/>
          <a:srcRect l="2686" t="16436" r="28504" b="13360"/>
          <a:stretch/>
        </p:blipFill>
        <p:spPr>
          <a:xfrm>
            <a:off x="-17226" y="5123330"/>
            <a:ext cx="3046047" cy="1748118"/>
          </a:xfrm>
          <a:prstGeom prst="rect">
            <a:avLst/>
          </a:prstGeom>
        </p:spPr>
      </p:pic>
      <p:pic>
        <p:nvPicPr>
          <p:cNvPr id="21" name="Imagen 20">
            <a:extLst>
              <a:ext uri="{FF2B5EF4-FFF2-40B4-BE49-F238E27FC236}">
                <a16:creationId xmlns="" xmlns:a16="http://schemas.microsoft.com/office/drawing/2014/main" id="{EB704EB7-0DC1-0D4F-A5CD-3C2C1F3E8DF1}"/>
              </a:ext>
            </a:extLst>
          </p:cNvPr>
          <p:cNvPicPr>
            <a:picLocks noChangeAspect="1"/>
          </p:cNvPicPr>
          <p:nvPr/>
        </p:nvPicPr>
        <p:blipFill rotWithShape="1">
          <a:blip r:embed="rId5"/>
          <a:srcRect l="1274" t="9106" r="30482" b="20808"/>
          <a:stretch/>
        </p:blipFill>
        <p:spPr>
          <a:xfrm>
            <a:off x="6089951" y="5122718"/>
            <a:ext cx="3046047" cy="1748118"/>
          </a:xfrm>
          <a:prstGeom prst="rect">
            <a:avLst/>
          </a:prstGeom>
        </p:spPr>
      </p:pic>
      <p:pic>
        <p:nvPicPr>
          <p:cNvPr id="24" name="Imagen 23">
            <a:extLst>
              <a:ext uri="{FF2B5EF4-FFF2-40B4-BE49-F238E27FC236}">
                <a16:creationId xmlns="" xmlns:a16="http://schemas.microsoft.com/office/drawing/2014/main" id="{75ED20E7-049C-C540-AE89-BF1CB1251A87}"/>
              </a:ext>
            </a:extLst>
          </p:cNvPr>
          <p:cNvPicPr>
            <a:picLocks noChangeAspect="1"/>
          </p:cNvPicPr>
          <p:nvPr/>
        </p:nvPicPr>
        <p:blipFill rotWithShape="1">
          <a:blip r:embed="rId6"/>
          <a:srcRect l="2235" t="9764" r="31449" b="12766"/>
          <a:stretch/>
        </p:blipFill>
        <p:spPr>
          <a:xfrm>
            <a:off x="9126526" y="5122718"/>
            <a:ext cx="3092597" cy="1748118"/>
          </a:xfrm>
          <a:prstGeom prst="rect">
            <a:avLst/>
          </a:prstGeom>
        </p:spPr>
      </p:pic>
      <p:pic>
        <p:nvPicPr>
          <p:cNvPr id="27" name="Imagen 26">
            <a:extLst>
              <a:ext uri="{FF2B5EF4-FFF2-40B4-BE49-F238E27FC236}">
                <a16:creationId xmlns="" xmlns:a16="http://schemas.microsoft.com/office/drawing/2014/main" id="{02FC35D8-28E2-CB48-A103-A12916EC78F8}"/>
              </a:ext>
            </a:extLst>
          </p:cNvPr>
          <p:cNvPicPr>
            <a:picLocks noChangeAspect="1"/>
          </p:cNvPicPr>
          <p:nvPr/>
        </p:nvPicPr>
        <p:blipFill rotWithShape="1">
          <a:blip r:embed="rId7"/>
          <a:srcRect l="568" t="2475" r="3043"/>
          <a:stretch/>
        </p:blipFill>
        <p:spPr>
          <a:xfrm>
            <a:off x="3028688" y="5122718"/>
            <a:ext cx="3067883" cy="1748118"/>
          </a:xfrm>
          <a:prstGeom prst="rect">
            <a:avLst/>
          </a:prstGeom>
        </p:spPr>
      </p:pic>
      <p:cxnSp>
        <p:nvCxnSpPr>
          <p:cNvPr id="35" name="Conector recto 34">
            <a:extLst>
              <a:ext uri="{FF2B5EF4-FFF2-40B4-BE49-F238E27FC236}">
                <a16:creationId xmlns="" xmlns:a16="http://schemas.microsoft.com/office/drawing/2014/main" id="{902E89E8-7D6C-9F44-829B-5FE2DB59CA60}"/>
              </a:ext>
            </a:extLst>
          </p:cNvPr>
          <p:cNvCxnSpPr/>
          <p:nvPr/>
        </p:nvCxnSpPr>
        <p:spPr>
          <a:xfrm>
            <a:off x="3024271" y="5116130"/>
            <a:ext cx="0" cy="1748118"/>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 xmlns:a16="http://schemas.microsoft.com/office/drawing/2014/main" id="{481F1239-6EA7-CC45-B72F-1301559F9B04}"/>
              </a:ext>
            </a:extLst>
          </p:cNvPr>
          <p:cNvCxnSpPr/>
          <p:nvPr/>
        </p:nvCxnSpPr>
        <p:spPr>
          <a:xfrm>
            <a:off x="5987505" y="5122718"/>
            <a:ext cx="0" cy="1748118"/>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 xmlns:a16="http://schemas.microsoft.com/office/drawing/2014/main" id="{4E8BF955-B417-624A-AA0F-4BE94A719083}"/>
              </a:ext>
            </a:extLst>
          </p:cNvPr>
          <p:cNvCxnSpPr/>
          <p:nvPr/>
        </p:nvCxnSpPr>
        <p:spPr>
          <a:xfrm>
            <a:off x="9119125" y="5109882"/>
            <a:ext cx="0" cy="1748118"/>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 xmlns:a16="http://schemas.microsoft.com/office/drawing/2014/main" id="{D3EE2299-5EA0-894A-A033-DA7A4C98C2BB}"/>
              </a:ext>
            </a:extLst>
          </p:cNvPr>
          <p:cNvSpPr txBox="1"/>
          <p:nvPr/>
        </p:nvSpPr>
        <p:spPr>
          <a:xfrm>
            <a:off x="6411893" y="215345"/>
            <a:ext cx="5506637" cy="400110"/>
          </a:xfrm>
          <a:prstGeom prst="rect">
            <a:avLst/>
          </a:prstGeom>
          <a:noFill/>
        </p:spPr>
        <p:txBody>
          <a:bodyPr wrap="square" rtlCol="0">
            <a:spAutoFit/>
          </a:bodyPr>
          <a:lstStyle/>
          <a:p>
            <a:pPr algn="r"/>
            <a:r>
              <a:rPr lang="es-PE" sz="2000" dirty="0">
                <a:solidFill>
                  <a:schemeClr val="bg1"/>
                </a:solidFill>
                <a:latin typeface="Gotham Bold" panose="02000604030000020004" pitchFamily="2" charset="0"/>
                <a:cs typeface="Calibri" panose="020F0502020204030204" pitchFamily="34" charset="0"/>
              </a:rPr>
              <a:t>ESTRUCTURA DEL EVENTO</a:t>
            </a:r>
          </a:p>
        </p:txBody>
      </p:sp>
      <p:sp>
        <p:nvSpPr>
          <p:cNvPr id="29" name="CuadroTexto 28">
            <a:extLst>
              <a:ext uri="{FF2B5EF4-FFF2-40B4-BE49-F238E27FC236}">
                <a16:creationId xmlns="" xmlns:a16="http://schemas.microsoft.com/office/drawing/2014/main" id="{6853A492-0CE4-1942-B3B0-CA718D1146B8}"/>
              </a:ext>
            </a:extLst>
          </p:cNvPr>
          <p:cNvSpPr txBox="1"/>
          <p:nvPr/>
        </p:nvSpPr>
        <p:spPr>
          <a:xfrm>
            <a:off x="8936303" y="543486"/>
            <a:ext cx="2982227" cy="323165"/>
          </a:xfrm>
          <a:prstGeom prst="rect">
            <a:avLst/>
          </a:prstGeom>
          <a:noFill/>
        </p:spPr>
        <p:txBody>
          <a:bodyPr wrap="square" rtlCol="0">
            <a:spAutoFit/>
          </a:bodyPr>
          <a:lstStyle/>
          <a:p>
            <a:pPr algn="r"/>
            <a:r>
              <a:rPr lang="es-PE" sz="1500" dirty="0">
                <a:solidFill>
                  <a:schemeClr val="bg1"/>
                </a:solidFill>
                <a:latin typeface="Gotham Light" pitchFamily="2" charset="0"/>
                <a:cs typeface="Gotham Light" pitchFamily="2" charset="0"/>
              </a:rPr>
              <a:t>JUNIO 2021</a:t>
            </a:r>
          </a:p>
        </p:txBody>
      </p:sp>
    </p:spTree>
    <p:extLst>
      <p:ext uri="{BB962C8B-B14F-4D97-AF65-F5344CB8AC3E}">
        <p14:creationId xmlns:p14="http://schemas.microsoft.com/office/powerpoint/2010/main" val="13874015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3515</TotalTime>
  <Words>1430</Words>
  <Application>Microsoft Macintosh PowerPoint</Application>
  <PresentationFormat>Panorámica</PresentationFormat>
  <Paragraphs>204</Paragraphs>
  <Slides>13</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13</vt:i4>
      </vt:variant>
    </vt:vector>
  </HeadingPairs>
  <TitlesOfParts>
    <vt:vector size="21" baseType="lpstr">
      <vt:lpstr>Calibri</vt:lpstr>
      <vt:lpstr>Calibri Light</vt:lpstr>
      <vt:lpstr>Gotham Bold</vt:lpstr>
      <vt:lpstr>Gotham Light</vt:lpstr>
      <vt:lpstr>Gotham Medium</vt:lpstr>
      <vt:lpstr>Gotham-LightItalic</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Usuario de Microsoft Office</cp:lastModifiedBy>
  <cp:revision>122</cp:revision>
  <dcterms:created xsi:type="dcterms:W3CDTF">2020-11-23T13:06:52Z</dcterms:created>
  <dcterms:modified xsi:type="dcterms:W3CDTF">2021-02-17T14:40:39Z</dcterms:modified>
</cp:coreProperties>
</file>